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94" r:id="rId5"/>
    <p:sldMasterId id="2147483660" r:id="rId6"/>
  </p:sldMasterIdLst>
  <p:notesMasterIdLst>
    <p:notesMasterId r:id="rId37"/>
  </p:notesMasterIdLst>
  <p:handoutMasterIdLst>
    <p:handoutMasterId r:id="rId38"/>
  </p:handoutMasterIdLst>
  <p:sldIdLst>
    <p:sldId id="268" r:id="rId7"/>
    <p:sldId id="301" r:id="rId8"/>
    <p:sldId id="279" r:id="rId9"/>
    <p:sldId id="289" r:id="rId10"/>
    <p:sldId id="322" r:id="rId11"/>
    <p:sldId id="312" r:id="rId12"/>
    <p:sldId id="324" r:id="rId13"/>
    <p:sldId id="323" r:id="rId14"/>
    <p:sldId id="290" r:id="rId15"/>
    <p:sldId id="315" r:id="rId16"/>
    <p:sldId id="305" r:id="rId17"/>
    <p:sldId id="292" r:id="rId18"/>
    <p:sldId id="294" r:id="rId19"/>
    <p:sldId id="259" r:id="rId20"/>
    <p:sldId id="314" r:id="rId21"/>
    <p:sldId id="327" r:id="rId22"/>
    <p:sldId id="306" r:id="rId23"/>
    <p:sldId id="311" r:id="rId24"/>
    <p:sldId id="325" r:id="rId25"/>
    <p:sldId id="296" r:id="rId26"/>
    <p:sldId id="297" r:id="rId27"/>
    <p:sldId id="326" r:id="rId28"/>
    <p:sldId id="309" r:id="rId29"/>
    <p:sldId id="308" r:id="rId30"/>
    <p:sldId id="316" r:id="rId31"/>
    <p:sldId id="319" r:id="rId32"/>
    <p:sldId id="318" r:id="rId33"/>
    <p:sldId id="317" r:id="rId34"/>
    <p:sldId id="321" r:id="rId35"/>
    <p:sldId id="320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, Chau" initials="TC" lastIdx="2" clrIdx="0">
    <p:extLst>
      <p:ext uri="{19B8F6BF-5375-455C-9EA6-DF929625EA0E}">
        <p15:presenceInfo xmlns:p15="http://schemas.microsoft.com/office/powerpoint/2012/main" userId="S::tranchau@seattleu.edu::75c73beb-6135-4c23-b5d0-27cefc47db5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01E"/>
    <a:srgbClr val="000000"/>
    <a:srgbClr val="D29F53"/>
    <a:srgbClr val="00B050"/>
    <a:srgbClr val="A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4" autoAdjust="0"/>
    <p:restoredTop sz="94670"/>
  </p:normalViewPr>
  <p:slideViewPr>
    <p:cSldViewPr snapToGrid="0">
      <p:cViewPr varScale="1">
        <p:scale>
          <a:sx n="133" d="100"/>
          <a:sy n="133" d="100"/>
        </p:scale>
        <p:origin x="113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commentAuthors" Target="commentAuthor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Presentation\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Valuation\MGM%20Valuation_20230904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Valuation\MGM%20Valuation_2023090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Valuation\MGM%20Valuation_2023090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Valuation\MGM%20Valuation_20230904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Valuation\MGM%20Valuation_20230904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Valuation\MGM%20Valuation_2023090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Presentation\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Presentation\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Presentation\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Presentation\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Presentation\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Presentation\Grap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Presentation\Gra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da\Documents\3.%20School\Redhawk%20Fund\MGM%20Valuation\Valuation\MGM%20Valuation_2023090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Revenue</a:t>
            </a:r>
            <a:r>
              <a:rPr lang="en-US" sz="1800" baseline="0" dirty="0"/>
              <a:t> by Geography in 2019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B180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79-406D-9722-01FD85BD964C}"/>
              </c:ext>
            </c:extLst>
          </c:dPt>
          <c:dPt>
            <c:idx val="1"/>
            <c:bubble3D val="0"/>
            <c:spPr>
              <a:solidFill>
                <a:srgbClr val="D29F5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79-406D-9722-01FD85BD96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79-406D-9722-01FD85BD964C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79-406D-9722-01FD85BD96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Revenue!$F$3:$F$6</c:f>
              <c:strCache>
                <c:ptCount val="4"/>
                <c:pt idx="0">
                  <c:v>Las Vegas</c:v>
                </c:pt>
                <c:pt idx="1">
                  <c:v>Regional</c:v>
                </c:pt>
                <c:pt idx="2">
                  <c:v>Macau</c:v>
                </c:pt>
                <c:pt idx="3">
                  <c:v>Other</c:v>
                </c:pt>
              </c:strCache>
            </c:strRef>
          </c:cat>
          <c:val>
            <c:numRef>
              <c:f>Revenue!$G$3:$G$6</c:f>
              <c:numCache>
                <c:formatCode>0%</c:formatCode>
                <c:ptCount val="4"/>
                <c:pt idx="0">
                  <c:v>0.45203094342723499</c:v>
                </c:pt>
                <c:pt idx="1">
                  <c:v>0.27518378377121278</c:v>
                </c:pt>
                <c:pt idx="2">
                  <c:v>0.22523211834101184</c:v>
                </c:pt>
                <c:pt idx="3">
                  <c:v>4.755315446054046E-2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079-406D-9722-01FD85BD964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ROA</a:t>
            </a:r>
            <a:r>
              <a:rPr lang="en-US" sz="1800" b="1" baseline="0" dirty="0"/>
              <a:t> and ROE</a:t>
            </a: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F.Analysis!$B$48</c:f>
              <c:strCache>
                <c:ptCount val="1"/>
                <c:pt idx="0">
                  <c:v>ROA</c:v>
                </c:pt>
              </c:strCache>
            </c:strRef>
          </c:tx>
          <c:spPr>
            <a:solidFill>
              <a:srgbClr val="B1801E"/>
            </a:solidFill>
            <a:ln>
              <a:noFill/>
            </a:ln>
            <a:effectLst/>
          </c:spPr>
          <c:invertIfNegative val="0"/>
          <c:cat>
            <c:numRef>
              <c:f>F.Analysis!$C$47:$G$47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F.Analysis!$C$48:$G$48</c:f>
              <c:numCache>
                <c:formatCode>0.00%</c:formatCode>
                <c:ptCount val="5"/>
                <c:pt idx="0">
                  <c:v>2.8000000000000001E-2</c:v>
                </c:pt>
                <c:pt idx="1">
                  <c:v>2.8000000000000001E-2</c:v>
                </c:pt>
                <c:pt idx="2">
                  <c:v>-3.5000000000000003E-2</c:v>
                </c:pt>
                <c:pt idx="3">
                  <c:v>8.9999999999999993E-3</c:v>
                </c:pt>
                <c:pt idx="4">
                  <c:v>-2.5000000000000001E-2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42-42AC-8CA4-9531C97BD1DB}"/>
            </c:ext>
          </c:extLst>
        </c:ser>
        <c:ser>
          <c:idx val="1"/>
          <c:order val="1"/>
          <c:tx>
            <c:strRef>
              <c:f>F.Analysis!$B$49</c:f>
              <c:strCache>
                <c:ptCount val="1"/>
                <c:pt idx="0">
                  <c:v>ROE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F.Analysis!$C$47:$G$47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F.Analysis!$C$49:$G$49</c:f>
              <c:numCache>
                <c:formatCode>0.00%</c:formatCode>
                <c:ptCount val="5"/>
                <c:pt idx="0">
                  <c:v>5.1999999999999998E-2</c:v>
                </c:pt>
                <c:pt idx="1">
                  <c:v>0.19</c:v>
                </c:pt>
                <c:pt idx="2">
                  <c:v>-0.11</c:v>
                </c:pt>
                <c:pt idx="3">
                  <c:v>0.108</c:v>
                </c:pt>
                <c:pt idx="4">
                  <c:v>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42-42AC-8CA4-9531C97BD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5330015"/>
        <c:axId val="416234879"/>
      </c:barChart>
      <c:catAx>
        <c:axId val="405330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234879"/>
        <c:crosses val="autoZero"/>
        <c:auto val="1"/>
        <c:lblAlgn val="ctr"/>
        <c:lblOffset val="100"/>
        <c:noMultiLvlLbl val="0"/>
      </c:catAx>
      <c:valAx>
        <c:axId val="416234879"/>
        <c:scaling>
          <c:orientation val="minMax"/>
          <c:max val="0.2"/>
          <c:min val="-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330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Debt to Equity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F.Analysis!$B$69</c:f>
              <c:strCache>
                <c:ptCount val="1"/>
                <c:pt idx="0">
                  <c:v>Debt to Equity</c:v>
                </c:pt>
              </c:strCache>
            </c:strRef>
          </c:tx>
          <c:spPr>
            <a:solidFill>
              <a:srgbClr val="B1801E"/>
            </a:solidFill>
            <a:ln>
              <a:noFill/>
            </a:ln>
            <a:effectLst/>
          </c:spPr>
          <c:invertIfNegative val="0"/>
          <c:cat>
            <c:numRef>
              <c:f>F.Analysis!$C$68:$G$68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F.Analysis!$C$69:$G$69</c:f>
              <c:numCache>
                <c:formatCode>0.00%</c:formatCode>
                <c:ptCount val="5"/>
                <c:pt idx="0">
                  <c:v>1.431</c:v>
                </c:pt>
                <c:pt idx="1">
                  <c:v>1.2250000000000001</c:v>
                </c:pt>
                <c:pt idx="2">
                  <c:v>1.879</c:v>
                </c:pt>
                <c:pt idx="3">
                  <c:v>2.226</c:v>
                </c:pt>
                <c:pt idx="4">
                  <c:v>6.3490000000000002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F3-4839-9CBC-5A59E64945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3909567"/>
        <c:axId val="191250127"/>
      </c:barChart>
      <c:catAx>
        <c:axId val="483909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250127"/>
        <c:crosses val="autoZero"/>
        <c:auto val="1"/>
        <c:lblAlgn val="ctr"/>
        <c:lblOffset val="100"/>
        <c:noMultiLvlLbl val="0"/>
      </c:catAx>
      <c:valAx>
        <c:axId val="191250127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909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Current</a:t>
            </a:r>
            <a:r>
              <a:rPr lang="en-US" sz="1800" b="1" baseline="0" dirty="0"/>
              <a:t> &amp; Quick Ratio</a:t>
            </a: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F.Analysis!$B$90</c:f>
              <c:strCache>
                <c:ptCount val="1"/>
                <c:pt idx="0">
                  <c:v>Current Ratio</c:v>
                </c:pt>
              </c:strCache>
            </c:strRef>
          </c:tx>
          <c:spPr>
            <a:solidFill>
              <a:srgbClr val="B1801E"/>
            </a:solidFill>
            <a:ln>
              <a:noFill/>
            </a:ln>
            <a:effectLst/>
          </c:spPr>
          <c:invertIfNegative val="0"/>
          <c:cat>
            <c:numRef>
              <c:f>F.Analysis!$C$89:$G$89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F.Analysis!$C$90:$G$90</c:f>
              <c:numCache>
                <c:formatCode>_(* #,##0.00_);_(* \(#,##0.00\);_(* "-"??_);_(@_)</c:formatCode>
                <c:ptCount val="5"/>
                <c:pt idx="0">
                  <c:v>0.9</c:v>
                </c:pt>
                <c:pt idx="1">
                  <c:v>1.3</c:v>
                </c:pt>
                <c:pt idx="2">
                  <c:v>3.2</c:v>
                </c:pt>
                <c:pt idx="3">
                  <c:v>1.9</c:v>
                </c:pt>
                <c:pt idx="4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77-4E73-AD5D-9E10CF79ABA5}"/>
            </c:ext>
          </c:extLst>
        </c:ser>
        <c:ser>
          <c:idx val="1"/>
          <c:order val="1"/>
          <c:tx>
            <c:strRef>
              <c:f>F.Analysis!$B$91</c:f>
              <c:strCache>
                <c:ptCount val="1"/>
                <c:pt idx="0">
                  <c:v>Quick Ratio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F.Analysis!$C$89:$G$89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F.Analysis!$C$91:$G$91</c:f>
              <c:numCache>
                <c:formatCode>_(* #,##0.00_);_(* \(#,##0.00\);_(* "-"??_);_(@_)</c:formatCode>
                <c:ptCount val="5"/>
                <c:pt idx="0">
                  <c:v>0.8</c:v>
                </c:pt>
                <c:pt idx="1">
                  <c:v>0.9</c:v>
                </c:pt>
                <c:pt idx="2">
                  <c:v>3</c:v>
                </c:pt>
                <c:pt idx="3">
                  <c:v>1.6</c:v>
                </c:pt>
                <c:pt idx="4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77-4E73-AD5D-9E10CF79A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5449535"/>
        <c:axId val="487733247"/>
      </c:barChart>
      <c:catAx>
        <c:axId val="485449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733247"/>
        <c:crosses val="autoZero"/>
        <c:auto val="1"/>
        <c:lblAlgn val="ctr"/>
        <c:lblOffset val="100"/>
        <c:noMultiLvlLbl val="0"/>
      </c:catAx>
      <c:valAx>
        <c:axId val="487733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5449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Profitability</a:t>
            </a:r>
            <a:r>
              <a:rPr lang="en-US" sz="1800" b="1" baseline="0" dirty="0"/>
              <a:t> Ratios</a:t>
            </a: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F.Analysis!$C$112</c:f>
              <c:strCache>
                <c:ptCount val="1"/>
                <c:pt idx="0">
                  <c:v>Gross Margin</c:v>
                </c:pt>
              </c:strCache>
            </c:strRef>
          </c:tx>
          <c:spPr>
            <a:solidFill>
              <a:srgbClr val="B1801E"/>
            </a:solidFill>
            <a:ln>
              <a:noFill/>
            </a:ln>
            <a:effectLst/>
          </c:spPr>
          <c:invertIfNegative val="0"/>
          <c:cat>
            <c:strRef>
              <c:f>F.Analysis!$B$113:$B$118</c:f>
              <c:strCache>
                <c:ptCount val="6"/>
                <c:pt idx="0">
                  <c:v>MGM</c:v>
                </c:pt>
                <c:pt idx="1">
                  <c:v>Caesars</c:v>
                </c:pt>
                <c:pt idx="2">
                  <c:v>Las Vegas Sands</c:v>
                </c:pt>
                <c:pt idx="3">
                  <c:v>Penn</c:v>
                </c:pt>
                <c:pt idx="4">
                  <c:v>Boyd</c:v>
                </c:pt>
                <c:pt idx="5">
                  <c:v>Wynn</c:v>
                </c:pt>
              </c:strCache>
            </c:strRef>
          </c:cat>
          <c:val>
            <c:numRef>
              <c:f>F.Analysis!$C$113:$C$118</c:f>
              <c:numCache>
                <c:formatCode>0.00%</c:formatCode>
                <c:ptCount val="6"/>
                <c:pt idx="0">
                  <c:v>0.495</c:v>
                </c:pt>
                <c:pt idx="1">
                  <c:v>0.501</c:v>
                </c:pt>
                <c:pt idx="2">
                  <c:v>0.629</c:v>
                </c:pt>
                <c:pt idx="3">
                  <c:v>0.47199999999999998</c:v>
                </c:pt>
                <c:pt idx="4">
                  <c:v>0.72199999999999998</c:v>
                </c:pt>
                <c:pt idx="5">
                  <c:v>0.504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93-4832-8D5D-2AB502FF5AD7}"/>
            </c:ext>
          </c:extLst>
        </c:ser>
        <c:ser>
          <c:idx val="1"/>
          <c:order val="1"/>
          <c:tx>
            <c:strRef>
              <c:f>F.Analysis!$D$112</c:f>
              <c:strCache>
                <c:ptCount val="1"/>
                <c:pt idx="0">
                  <c:v>Profit Margin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F.Analysis!$B$113:$B$118</c:f>
              <c:strCache>
                <c:ptCount val="6"/>
                <c:pt idx="0">
                  <c:v>MGM</c:v>
                </c:pt>
                <c:pt idx="1">
                  <c:v>Caesars</c:v>
                </c:pt>
                <c:pt idx="2">
                  <c:v>Las Vegas Sands</c:v>
                </c:pt>
                <c:pt idx="3">
                  <c:v>Penn</c:v>
                </c:pt>
                <c:pt idx="4">
                  <c:v>Boyd</c:v>
                </c:pt>
                <c:pt idx="5">
                  <c:v>Wynn</c:v>
                </c:pt>
              </c:strCache>
            </c:strRef>
          </c:cat>
          <c:val>
            <c:numRef>
              <c:f>F.Analysis!$D$113:$D$118</c:f>
              <c:numCache>
                <c:formatCode>0.00%</c:formatCode>
                <c:ptCount val="6"/>
                <c:pt idx="0">
                  <c:v>0.11</c:v>
                </c:pt>
                <c:pt idx="1">
                  <c:v>-4.7E-2</c:v>
                </c:pt>
                <c:pt idx="2">
                  <c:v>-0.25900000000000001</c:v>
                </c:pt>
                <c:pt idx="3">
                  <c:v>3.5000000000000003E-2</c:v>
                </c:pt>
                <c:pt idx="4">
                  <c:v>0.18</c:v>
                </c:pt>
                <c:pt idx="5">
                  <c:v>-0.113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93-4832-8D5D-2AB502FF5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5620416"/>
        <c:axId val="1476328848"/>
      </c:barChart>
      <c:catAx>
        <c:axId val="140562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328848"/>
        <c:crosses val="autoZero"/>
        <c:auto val="1"/>
        <c:lblAlgn val="ctr"/>
        <c:lblOffset val="100"/>
        <c:noMultiLvlLbl val="0"/>
      </c:catAx>
      <c:valAx>
        <c:axId val="147632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562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Leverage and Liquidity</a:t>
            </a:r>
            <a:r>
              <a:rPr lang="en-US" sz="1800" b="1" baseline="0"/>
              <a:t> Ratios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F.Analysis!$H$112</c:f>
              <c:strCache>
                <c:ptCount val="1"/>
                <c:pt idx="0">
                  <c:v> Debt to Equity </c:v>
                </c:pt>
              </c:strCache>
            </c:strRef>
          </c:tx>
          <c:spPr>
            <a:solidFill>
              <a:srgbClr val="B1801E"/>
            </a:solidFill>
            <a:ln>
              <a:noFill/>
            </a:ln>
            <a:effectLst/>
          </c:spPr>
          <c:invertIfNegative val="0"/>
          <c:cat>
            <c:strRef>
              <c:f>F.Analysis!$G$113:$G$118</c:f>
              <c:strCache>
                <c:ptCount val="6"/>
                <c:pt idx="0">
                  <c:v>MGM</c:v>
                </c:pt>
                <c:pt idx="1">
                  <c:v>Caesars</c:v>
                </c:pt>
                <c:pt idx="2">
                  <c:v>Las Vegas Sands</c:v>
                </c:pt>
                <c:pt idx="3">
                  <c:v>Penn</c:v>
                </c:pt>
                <c:pt idx="4">
                  <c:v>Boyd</c:v>
                </c:pt>
                <c:pt idx="5">
                  <c:v>Wynn</c:v>
                </c:pt>
              </c:strCache>
            </c:strRef>
          </c:cat>
          <c:val>
            <c:numRef>
              <c:f>F.Analysis!$H$113:$H$118</c:f>
              <c:numCache>
                <c:formatCode>_(* #,##0.00_);_(* \(#,##0.00\);_(* "-"??_);_(@_)</c:formatCode>
                <c:ptCount val="6"/>
                <c:pt idx="0">
                  <c:v>6.3490000000000002</c:v>
                </c:pt>
                <c:pt idx="1">
                  <c:v>6.968</c:v>
                </c:pt>
                <c:pt idx="2">
                  <c:v>4.4169999999999998</c:v>
                </c:pt>
                <c:pt idx="3">
                  <c:v>3.589</c:v>
                </c:pt>
                <c:pt idx="4">
                  <c:v>2.4500000000000002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D6-4DA4-82A3-BA69954EBD4C}"/>
            </c:ext>
          </c:extLst>
        </c:ser>
        <c:ser>
          <c:idx val="1"/>
          <c:order val="1"/>
          <c:tx>
            <c:strRef>
              <c:f>F.Analysis!$I$112</c:f>
              <c:strCache>
                <c:ptCount val="1"/>
                <c:pt idx="0">
                  <c:v> Current Ratio 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F.Analysis!$G$113:$G$118</c:f>
              <c:strCache>
                <c:ptCount val="6"/>
                <c:pt idx="0">
                  <c:v>MGM</c:v>
                </c:pt>
                <c:pt idx="1">
                  <c:v>Caesars</c:v>
                </c:pt>
                <c:pt idx="2">
                  <c:v>Las Vegas Sands</c:v>
                </c:pt>
                <c:pt idx="3">
                  <c:v>Penn</c:v>
                </c:pt>
                <c:pt idx="4">
                  <c:v>Boyd</c:v>
                </c:pt>
                <c:pt idx="5">
                  <c:v>Wynn</c:v>
                </c:pt>
              </c:strCache>
            </c:strRef>
          </c:cat>
          <c:val>
            <c:numRef>
              <c:f>F.Analysis!$I$113:$I$118</c:f>
              <c:numCache>
                <c:formatCode>_(* #,##0.00_);_(* \(#,##0.00\);_(* "-"??_);_(@_)</c:formatCode>
                <c:ptCount val="6"/>
                <c:pt idx="0">
                  <c:v>1.8</c:v>
                </c:pt>
                <c:pt idx="1">
                  <c:v>0.8</c:v>
                </c:pt>
                <c:pt idx="2">
                  <c:v>1.7</c:v>
                </c:pt>
                <c:pt idx="3">
                  <c:v>1.7</c:v>
                </c:pt>
                <c:pt idx="4">
                  <c:v>0.8</c:v>
                </c:pt>
                <c:pt idx="5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D6-4DA4-82A3-BA69954EB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5460096"/>
        <c:axId val="1414008912"/>
      </c:barChart>
      <c:catAx>
        <c:axId val="141546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008912"/>
        <c:crosses val="autoZero"/>
        <c:auto val="1"/>
        <c:lblAlgn val="ctr"/>
        <c:lblOffset val="100"/>
        <c:noMultiLvlLbl val="0"/>
      </c:catAx>
      <c:valAx>
        <c:axId val="141400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546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Price</a:t>
            </a:r>
            <a:r>
              <a:rPr lang="en-US" sz="1800" b="1" baseline="0" dirty="0"/>
              <a:t> Range (Min, Median, Max)</a:t>
            </a:r>
            <a:endParaRPr lang="en-US" sz="1800" b="1" dirty="0"/>
          </a:p>
        </c:rich>
      </c:tx>
      <c:layout>
        <c:manualLayout>
          <c:xMode val="edge"/>
          <c:yMode val="edge"/>
          <c:x val="0.3310299574622137"/>
          <c:y val="1.90476190476190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'Valuation Graph'!$M$1</c:f>
              <c:strCache>
                <c:ptCount val="1"/>
                <c:pt idx="0">
                  <c:v>Min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'Valuation Graph'!$L$2:$L$5</c:f>
              <c:strCache>
                <c:ptCount val="4"/>
                <c:pt idx="0">
                  <c:v>Forward P/E</c:v>
                </c:pt>
                <c:pt idx="1">
                  <c:v>EV/EBITDA</c:v>
                </c:pt>
                <c:pt idx="2">
                  <c:v>Historical Stock Price (5 years)</c:v>
                </c:pt>
                <c:pt idx="3">
                  <c:v>8.5%-11% WACC, 1.5% - 3.5% Growth R.</c:v>
                </c:pt>
              </c:strCache>
            </c:strRef>
          </c:cat>
          <c:val>
            <c:numRef>
              <c:f>'Valuation Graph'!$M$2:$M$5</c:f>
              <c:numCache>
                <c:formatCode>_(* #,##0.00_);_(* \(#,##0.00\);_(* "-"??_);_(@_)</c:formatCode>
                <c:ptCount val="4"/>
                <c:pt idx="0" formatCode="0.00">
                  <c:v>15.38746731147172</c:v>
                </c:pt>
                <c:pt idx="1">
                  <c:v>0</c:v>
                </c:pt>
                <c:pt idx="2">
                  <c:v>7.14</c:v>
                </c:pt>
                <c:pt idx="3">
                  <c:v>20.764773029445589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32-479C-B4F8-8627517C5C54}"/>
            </c:ext>
          </c:extLst>
        </c:ser>
        <c:ser>
          <c:idx val="1"/>
          <c:order val="1"/>
          <c:tx>
            <c:strRef>
              <c:f>'Valuation Graph'!$N$1</c:f>
              <c:strCache>
                <c:ptCount val="1"/>
                <c:pt idx="0">
                  <c:v>Median - Min</c:v>
                </c:pt>
              </c:strCache>
            </c:strRef>
          </c:tx>
          <c:spPr>
            <a:solidFill>
              <a:srgbClr val="B1801E"/>
            </a:solidFill>
            <a:ln>
              <a:noFill/>
            </a:ln>
            <a:effectLst/>
          </c:spPr>
          <c:invertIfNegative val="0"/>
          <c:cat>
            <c:strRef>
              <c:f>'Valuation Graph'!$L$2:$L$5</c:f>
              <c:strCache>
                <c:ptCount val="4"/>
                <c:pt idx="0">
                  <c:v>Forward P/E</c:v>
                </c:pt>
                <c:pt idx="1">
                  <c:v>EV/EBITDA</c:v>
                </c:pt>
                <c:pt idx="2">
                  <c:v>Historical Stock Price (5 years)</c:v>
                </c:pt>
                <c:pt idx="3">
                  <c:v>8.5%-11% WACC, 1.5% - 3.5% Growth R.</c:v>
                </c:pt>
              </c:strCache>
            </c:strRef>
          </c:cat>
          <c:val>
            <c:numRef>
              <c:f>'Valuation Graph'!$N$2:$N$5</c:f>
              <c:numCache>
                <c:formatCode>0.00</c:formatCode>
                <c:ptCount val="4"/>
                <c:pt idx="0">
                  <c:v>22.759240972956011</c:v>
                </c:pt>
                <c:pt idx="1">
                  <c:v>30.398553162470769</c:v>
                </c:pt>
                <c:pt idx="2">
                  <c:v>25.229998999999999</c:v>
                </c:pt>
                <c:pt idx="3">
                  <c:v>26.165532401053174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32-479C-B4F8-8627517C5C54}"/>
            </c:ext>
          </c:extLst>
        </c:ser>
        <c:ser>
          <c:idx val="2"/>
          <c:order val="2"/>
          <c:tx>
            <c:strRef>
              <c:f>'Valuation Graph'!$O$1</c:f>
              <c:strCache>
                <c:ptCount val="1"/>
                <c:pt idx="0">
                  <c:v>Max - Median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'Valuation Graph'!$L$2:$L$5</c:f>
              <c:strCache>
                <c:ptCount val="4"/>
                <c:pt idx="0">
                  <c:v>Forward P/E</c:v>
                </c:pt>
                <c:pt idx="1">
                  <c:v>EV/EBITDA</c:v>
                </c:pt>
                <c:pt idx="2">
                  <c:v>Historical Stock Price (5 years)</c:v>
                </c:pt>
                <c:pt idx="3">
                  <c:v>8.5%-11% WACC, 1.5% - 3.5% Growth R.</c:v>
                </c:pt>
              </c:strCache>
            </c:strRef>
          </c:cat>
          <c:val>
            <c:numRef>
              <c:f>'Valuation Graph'!$O$2:$O$5</c:f>
              <c:numCache>
                <c:formatCode>0.00</c:formatCode>
                <c:ptCount val="4"/>
                <c:pt idx="0">
                  <c:v>37.636013121132137</c:v>
                </c:pt>
                <c:pt idx="1">
                  <c:v>442.82632560442596</c:v>
                </c:pt>
                <c:pt idx="2">
                  <c:v>18.530003000000001</c:v>
                </c:pt>
                <c:pt idx="3">
                  <c:v>49.504180192543984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32-479C-B4F8-8627517C5C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2081056"/>
        <c:axId val="1261249216"/>
      </c:barChart>
      <c:catAx>
        <c:axId val="1322081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1249216"/>
        <c:crosses val="autoZero"/>
        <c:auto val="1"/>
        <c:lblAlgn val="ctr"/>
        <c:lblOffset val="100"/>
        <c:noMultiLvlLbl val="0"/>
      </c:catAx>
      <c:valAx>
        <c:axId val="1261249216"/>
        <c:scaling>
          <c:orientation val="minMax"/>
          <c:max val="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208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Revenue</a:t>
            </a:r>
            <a:r>
              <a:rPr lang="en-US" sz="1800" baseline="0" dirty="0"/>
              <a:t> by Segment in 2019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B180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9-404D-85F4-1580FC3A5B69}"/>
              </c:ext>
            </c:extLst>
          </c:dPt>
          <c:dPt>
            <c:idx val="1"/>
            <c:bubble3D val="0"/>
            <c:spPr>
              <a:solidFill>
                <a:srgbClr val="D29F5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89-404D-85F4-1580FC3A5B69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89-404D-85F4-1580FC3A5B69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889-404D-85F4-1580FC3A5B69}"/>
              </c:ext>
            </c:extLst>
          </c:dPt>
          <c:dPt>
            <c:idx val="4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889-404D-85F4-1580FC3A5B69}"/>
              </c:ext>
            </c:extLst>
          </c:dPt>
          <c:dLbls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Enter</a:t>
                    </a:r>
                  </a:p>
                  <a:p>
                    <a:r>
                      <a:rPr lang="en-US" baseline="0" dirty="0"/>
                      <a:t>tainment
</a:t>
                    </a:r>
                    <a:fld id="{A60DCC4C-2312-46EF-94A8-7694ED3B085A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889-404D-85F4-1580FC3A5B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Revenue!$F$12:$F$16</c:f>
              <c:strCache>
                <c:ptCount val="5"/>
                <c:pt idx="0">
                  <c:v>Casino</c:v>
                </c:pt>
                <c:pt idx="1">
                  <c:v>Rooms</c:v>
                </c:pt>
                <c:pt idx="2">
                  <c:v>Food and Beverage</c:v>
                </c:pt>
                <c:pt idx="3">
                  <c:v>Entertainment</c:v>
                </c:pt>
                <c:pt idx="4">
                  <c:v>Other</c:v>
                </c:pt>
              </c:strCache>
            </c:strRef>
          </c:cat>
          <c:val>
            <c:numRef>
              <c:f>Revenue!$G$12:$G$16</c:f>
              <c:numCache>
                <c:formatCode>0%</c:formatCode>
                <c:ptCount val="5"/>
                <c:pt idx="0">
                  <c:v>0.50526563857835127</c:v>
                </c:pt>
                <c:pt idx="1">
                  <c:v>0.18004956715946996</c:v>
                </c:pt>
                <c:pt idx="2">
                  <c:v>0.16630270386761831</c:v>
                </c:pt>
                <c:pt idx="3">
                  <c:v>0.1145145573491415</c:v>
                </c:pt>
                <c:pt idx="4">
                  <c:v>3.3868308259048484E-2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889-404D-85F4-1580FC3A5B6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>
                <a:solidFill>
                  <a:schemeClr val="tx1"/>
                </a:solidFill>
              </a:rPr>
              <a:t>Gaming Revenue in Macau (in billion Macau patacas)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Revenue!$B$39</c:f>
              <c:strCache>
                <c:ptCount val="1"/>
                <c:pt idx="0">
                  <c:v> Revenue 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Revenue!$C$38:$I$38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Revenue!$C$39:$I$39</c:f>
              <c:numCache>
                <c:formatCode>_(* #,##0.00_);_(* \(#,##0.00\);_(* "-"??_);_(@_)</c:formatCode>
                <c:ptCount val="7"/>
                <c:pt idx="0">
                  <c:v>224.13</c:v>
                </c:pt>
                <c:pt idx="1">
                  <c:v>266.61</c:v>
                </c:pt>
                <c:pt idx="2">
                  <c:v>303.88</c:v>
                </c:pt>
                <c:pt idx="3">
                  <c:v>293.31</c:v>
                </c:pt>
                <c:pt idx="4">
                  <c:v>61.05</c:v>
                </c:pt>
                <c:pt idx="5">
                  <c:v>87.56</c:v>
                </c:pt>
                <c:pt idx="6">
                  <c:v>42.84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79-43F7-9511-3BB971A4E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33806544"/>
        <c:axId val="1312050848"/>
      </c:barChart>
      <c:catAx>
        <c:axId val="143380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2050848"/>
        <c:crosses val="autoZero"/>
        <c:auto val="1"/>
        <c:lblAlgn val="ctr"/>
        <c:lblOffset val="100"/>
        <c:noMultiLvlLbl val="0"/>
      </c:catAx>
      <c:valAx>
        <c:axId val="1312050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3806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Consumer Sentiment Index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35397528433945"/>
          <c:y val="0.20563118695237551"/>
          <c:w val="0.86585898767862346"/>
          <c:h val="0.62712159115345389"/>
        </c:manualLayout>
      </c:layout>
      <c:lineChart>
        <c:grouping val="standard"/>
        <c:varyColors val="0"/>
        <c:ser>
          <c:idx val="0"/>
          <c:order val="0"/>
          <c:tx>
            <c:strRef>
              <c:f>'Consumer Sentiment'!$B$11</c:f>
              <c:strCache>
                <c:ptCount val="1"/>
                <c:pt idx="0">
                  <c:v>Value</c:v>
                </c:pt>
              </c:strCache>
            </c:strRef>
          </c:tx>
          <c:spPr>
            <a:ln w="28575" cap="rnd">
              <a:solidFill>
                <a:srgbClr val="B1801E"/>
              </a:solidFill>
              <a:round/>
            </a:ln>
            <a:effectLst/>
          </c:spPr>
          <c:marker>
            <c:symbol val="none"/>
          </c:marker>
          <c:cat>
            <c:numRef>
              <c:f>'Consumer Sentiment'!$A$12:$A$70</c:f>
              <c:numCache>
                <c:formatCode>[$-409]mmm\-yy;@</c:formatCode>
                <c:ptCount val="59"/>
                <c:pt idx="0">
                  <c:v>43344</c:v>
                </c:pt>
                <c:pt idx="1">
                  <c:v>43374</c:v>
                </c:pt>
                <c:pt idx="2">
                  <c:v>43405</c:v>
                </c:pt>
                <c:pt idx="3">
                  <c:v>43435</c:v>
                </c:pt>
                <c:pt idx="4">
                  <c:v>43466</c:v>
                </c:pt>
                <c:pt idx="5">
                  <c:v>43497</c:v>
                </c:pt>
                <c:pt idx="6">
                  <c:v>43525</c:v>
                </c:pt>
                <c:pt idx="7">
                  <c:v>43556</c:v>
                </c:pt>
                <c:pt idx="8">
                  <c:v>43586</c:v>
                </c:pt>
                <c:pt idx="9">
                  <c:v>43617</c:v>
                </c:pt>
                <c:pt idx="10">
                  <c:v>43647</c:v>
                </c:pt>
                <c:pt idx="11">
                  <c:v>43678</c:v>
                </c:pt>
                <c:pt idx="12">
                  <c:v>43709</c:v>
                </c:pt>
                <c:pt idx="13">
                  <c:v>43739</c:v>
                </c:pt>
                <c:pt idx="14">
                  <c:v>43770</c:v>
                </c:pt>
                <c:pt idx="15">
                  <c:v>43800</c:v>
                </c:pt>
                <c:pt idx="16">
                  <c:v>43831</c:v>
                </c:pt>
                <c:pt idx="17">
                  <c:v>43862</c:v>
                </c:pt>
                <c:pt idx="18">
                  <c:v>43891</c:v>
                </c:pt>
                <c:pt idx="19">
                  <c:v>43922</c:v>
                </c:pt>
                <c:pt idx="20">
                  <c:v>43952</c:v>
                </c:pt>
                <c:pt idx="21">
                  <c:v>43983</c:v>
                </c:pt>
                <c:pt idx="22">
                  <c:v>44013</c:v>
                </c:pt>
                <c:pt idx="23">
                  <c:v>44044</c:v>
                </c:pt>
                <c:pt idx="24">
                  <c:v>44075</c:v>
                </c:pt>
                <c:pt idx="25">
                  <c:v>44105</c:v>
                </c:pt>
                <c:pt idx="26">
                  <c:v>44136</c:v>
                </c:pt>
                <c:pt idx="27">
                  <c:v>44166</c:v>
                </c:pt>
                <c:pt idx="28">
                  <c:v>44197</c:v>
                </c:pt>
                <c:pt idx="29">
                  <c:v>44228</c:v>
                </c:pt>
                <c:pt idx="30">
                  <c:v>44256</c:v>
                </c:pt>
                <c:pt idx="31">
                  <c:v>44287</c:v>
                </c:pt>
                <c:pt idx="32">
                  <c:v>44317</c:v>
                </c:pt>
                <c:pt idx="33">
                  <c:v>44348</c:v>
                </c:pt>
                <c:pt idx="34">
                  <c:v>44378</c:v>
                </c:pt>
                <c:pt idx="35">
                  <c:v>44409</c:v>
                </c:pt>
                <c:pt idx="36">
                  <c:v>44440</c:v>
                </c:pt>
                <c:pt idx="37">
                  <c:v>44470</c:v>
                </c:pt>
                <c:pt idx="38">
                  <c:v>44501</c:v>
                </c:pt>
                <c:pt idx="39">
                  <c:v>44531</c:v>
                </c:pt>
                <c:pt idx="40">
                  <c:v>44562</c:v>
                </c:pt>
                <c:pt idx="41">
                  <c:v>44593</c:v>
                </c:pt>
                <c:pt idx="42">
                  <c:v>44621</c:v>
                </c:pt>
                <c:pt idx="43">
                  <c:v>44652</c:v>
                </c:pt>
                <c:pt idx="44">
                  <c:v>44682</c:v>
                </c:pt>
                <c:pt idx="45">
                  <c:v>44713</c:v>
                </c:pt>
                <c:pt idx="46">
                  <c:v>44743</c:v>
                </c:pt>
                <c:pt idx="47">
                  <c:v>44774</c:v>
                </c:pt>
                <c:pt idx="48">
                  <c:v>44805</c:v>
                </c:pt>
                <c:pt idx="49">
                  <c:v>44835</c:v>
                </c:pt>
                <c:pt idx="50">
                  <c:v>44866</c:v>
                </c:pt>
                <c:pt idx="51">
                  <c:v>44896</c:v>
                </c:pt>
                <c:pt idx="52">
                  <c:v>44927</c:v>
                </c:pt>
                <c:pt idx="53">
                  <c:v>44958</c:v>
                </c:pt>
                <c:pt idx="54">
                  <c:v>44986</c:v>
                </c:pt>
                <c:pt idx="55">
                  <c:v>45017</c:v>
                </c:pt>
                <c:pt idx="56">
                  <c:v>45047</c:v>
                </c:pt>
                <c:pt idx="57">
                  <c:v>45078</c:v>
                </c:pt>
                <c:pt idx="58">
                  <c:v>45108</c:v>
                </c:pt>
              </c:numCache>
            </c:numRef>
          </c:cat>
          <c:val>
            <c:numRef>
              <c:f>'Consumer Sentiment'!$B$12:$B$70</c:f>
              <c:numCache>
                <c:formatCode>0.0</c:formatCode>
                <c:ptCount val="59"/>
                <c:pt idx="0">
                  <c:v>100.1</c:v>
                </c:pt>
                <c:pt idx="1">
                  <c:v>98.6</c:v>
                </c:pt>
                <c:pt idx="2">
                  <c:v>97.5</c:v>
                </c:pt>
                <c:pt idx="3">
                  <c:v>98.3</c:v>
                </c:pt>
                <c:pt idx="4">
                  <c:v>91.2</c:v>
                </c:pt>
                <c:pt idx="5">
                  <c:v>93.8</c:v>
                </c:pt>
                <c:pt idx="6">
                  <c:v>98.4</c:v>
                </c:pt>
                <c:pt idx="7">
                  <c:v>97.2</c:v>
                </c:pt>
                <c:pt idx="8">
                  <c:v>100</c:v>
                </c:pt>
                <c:pt idx="9">
                  <c:v>98.2</c:v>
                </c:pt>
                <c:pt idx="10">
                  <c:v>98.4</c:v>
                </c:pt>
                <c:pt idx="11">
                  <c:v>89.8</c:v>
                </c:pt>
                <c:pt idx="12">
                  <c:v>93.2</c:v>
                </c:pt>
                <c:pt idx="13">
                  <c:v>95.5</c:v>
                </c:pt>
                <c:pt idx="14">
                  <c:v>96.8</c:v>
                </c:pt>
                <c:pt idx="15">
                  <c:v>99.3</c:v>
                </c:pt>
                <c:pt idx="16">
                  <c:v>99.8</c:v>
                </c:pt>
                <c:pt idx="17">
                  <c:v>101</c:v>
                </c:pt>
                <c:pt idx="18">
                  <c:v>89.1</c:v>
                </c:pt>
                <c:pt idx="19">
                  <c:v>71.8</c:v>
                </c:pt>
                <c:pt idx="20">
                  <c:v>72.3</c:v>
                </c:pt>
                <c:pt idx="21">
                  <c:v>78.099999999999994</c:v>
                </c:pt>
                <c:pt idx="22">
                  <c:v>72.5</c:v>
                </c:pt>
                <c:pt idx="23">
                  <c:v>74.099999999999994</c:v>
                </c:pt>
                <c:pt idx="24">
                  <c:v>80.400000000000006</c:v>
                </c:pt>
                <c:pt idx="25">
                  <c:v>81.8</c:v>
                </c:pt>
                <c:pt idx="26">
                  <c:v>76.900000000000006</c:v>
                </c:pt>
                <c:pt idx="27">
                  <c:v>80.7</c:v>
                </c:pt>
                <c:pt idx="28">
                  <c:v>79</c:v>
                </c:pt>
                <c:pt idx="29">
                  <c:v>76.8</c:v>
                </c:pt>
                <c:pt idx="30">
                  <c:v>84.9</c:v>
                </c:pt>
                <c:pt idx="31">
                  <c:v>88.3</c:v>
                </c:pt>
                <c:pt idx="32">
                  <c:v>82.9</c:v>
                </c:pt>
                <c:pt idx="33">
                  <c:v>85.5</c:v>
                </c:pt>
                <c:pt idx="34">
                  <c:v>81.2</c:v>
                </c:pt>
                <c:pt idx="35">
                  <c:v>70.3</c:v>
                </c:pt>
                <c:pt idx="36">
                  <c:v>72.8</c:v>
                </c:pt>
                <c:pt idx="37">
                  <c:v>71.7</c:v>
                </c:pt>
                <c:pt idx="38">
                  <c:v>67.400000000000006</c:v>
                </c:pt>
                <c:pt idx="39">
                  <c:v>70.599999999999994</c:v>
                </c:pt>
                <c:pt idx="40">
                  <c:v>67.2</c:v>
                </c:pt>
                <c:pt idx="41">
                  <c:v>62.8</c:v>
                </c:pt>
                <c:pt idx="42">
                  <c:v>59.4</c:v>
                </c:pt>
                <c:pt idx="43">
                  <c:v>65.2</c:v>
                </c:pt>
                <c:pt idx="44">
                  <c:v>58.4</c:v>
                </c:pt>
                <c:pt idx="45">
                  <c:v>50</c:v>
                </c:pt>
                <c:pt idx="46">
                  <c:v>51.5</c:v>
                </c:pt>
                <c:pt idx="47">
                  <c:v>58.2</c:v>
                </c:pt>
                <c:pt idx="48">
                  <c:v>58.6</c:v>
                </c:pt>
                <c:pt idx="49">
                  <c:v>59.9</c:v>
                </c:pt>
                <c:pt idx="50">
                  <c:v>56.8</c:v>
                </c:pt>
                <c:pt idx="51">
                  <c:v>59.7</c:v>
                </c:pt>
                <c:pt idx="52">
                  <c:v>64.900000000000006</c:v>
                </c:pt>
                <c:pt idx="53">
                  <c:v>67</c:v>
                </c:pt>
                <c:pt idx="54">
                  <c:v>62</c:v>
                </c:pt>
                <c:pt idx="55">
                  <c:v>63.5</c:v>
                </c:pt>
                <c:pt idx="56">
                  <c:v>59.2</c:v>
                </c:pt>
                <c:pt idx="57">
                  <c:v>64.400000000000006</c:v>
                </c:pt>
                <c:pt idx="58">
                  <c:v>71.599999999999994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60-4DEC-8317-9E90405A84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1740143"/>
        <c:axId val="1821852191"/>
      </c:lineChart>
      <c:dateAx>
        <c:axId val="2021740143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852191"/>
        <c:crosses val="autoZero"/>
        <c:auto val="1"/>
        <c:lblOffset val="100"/>
        <c:baseTimeUnit val="months"/>
      </c:dateAx>
      <c:valAx>
        <c:axId val="182185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1740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Number</a:t>
            </a:r>
            <a:r>
              <a:rPr lang="en-US" sz="1800" baseline="0" dirty="0"/>
              <a:t> of Visitors in Las Vegas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831948089822106"/>
          <c:y val="0.16480257334444515"/>
          <c:w val="0.81985181539807528"/>
          <c:h val="0.63047883547347205"/>
        </c:manualLayout>
      </c:layout>
      <c:lineChart>
        <c:grouping val="standard"/>
        <c:varyColors val="0"/>
        <c:ser>
          <c:idx val="0"/>
          <c:order val="0"/>
          <c:tx>
            <c:strRef>
              <c:f>Visitors!$A$3</c:f>
              <c:strCache>
                <c:ptCount val="1"/>
                <c:pt idx="0">
                  <c:v>2023</c:v>
                </c:pt>
              </c:strCache>
            </c:strRef>
          </c:tx>
          <c:spPr>
            <a:ln w="28575" cap="rnd">
              <a:solidFill>
                <a:srgbClr val="B1801E"/>
              </a:solidFill>
              <a:round/>
            </a:ln>
            <a:effectLst/>
          </c:spPr>
          <c:marker>
            <c:symbol val="none"/>
          </c:marker>
          <c:cat>
            <c:strRef>
              <c:f>Visitors!$B$2:$M$2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Visitors!$B$3:$M$3</c:f>
              <c:numCache>
                <c:formatCode>#,##0</c:formatCode>
                <c:ptCount val="12"/>
                <c:pt idx="0">
                  <c:v>3275300</c:v>
                </c:pt>
                <c:pt idx="1">
                  <c:v>3081800</c:v>
                </c:pt>
                <c:pt idx="2">
                  <c:v>3655800</c:v>
                </c:pt>
                <c:pt idx="3">
                  <c:v>3385500</c:v>
                </c:pt>
                <c:pt idx="4">
                  <c:v>3498000</c:v>
                </c:pt>
                <c:pt idx="5">
                  <c:v>3428500</c:v>
                </c:pt>
                <c:pt idx="6">
                  <c:v>3527800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E2-4EA7-A89F-3D3C2305D804}"/>
            </c:ext>
          </c:extLst>
        </c:ser>
        <c:ser>
          <c:idx val="2"/>
          <c:order val="1"/>
          <c:tx>
            <c:strRef>
              <c:f>Visitors!$A$5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Visitors!$B$2:$M$2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Visitors!$B$5:$M$5</c:f>
              <c:numCache>
                <c:formatCode>#,##0</c:formatCode>
                <c:ptCount val="12"/>
                <c:pt idx="0">
                  <c:v>3412100</c:v>
                </c:pt>
                <c:pt idx="1">
                  <c:v>3189900</c:v>
                </c:pt>
                <c:pt idx="2">
                  <c:v>3697100</c:v>
                </c:pt>
                <c:pt idx="3">
                  <c:v>3542000</c:v>
                </c:pt>
                <c:pt idx="4">
                  <c:v>3691100</c:v>
                </c:pt>
                <c:pt idx="5">
                  <c:v>3607400</c:v>
                </c:pt>
                <c:pt idx="6">
                  <c:v>3685900</c:v>
                </c:pt>
                <c:pt idx="7">
                  <c:v>3579000</c:v>
                </c:pt>
                <c:pt idx="8">
                  <c:v>3475900</c:v>
                </c:pt>
                <c:pt idx="9">
                  <c:v>3668100</c:v>
                </c:pt>
                <c:pt idx="10">
                  <c:v>3509800</c:v>
                </c:pt>
                <c:pt idx="11">
                  <c:v>3465700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E2-4EA7-A89F-3D3C2305D8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858704"/>
        <c:axId val="163604304"/>
      </c:lineChart>
      <c:catAx>
        <c:axId val="20285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04304"/>
        <c:crosses val="autoZero"/>
        <c:auto val="1"/>
        <c:lblAlgn val="ctr"/>
        <c:lblOffset val="100"/>
        <c:noMultiLvlLbl val="0"/>
      </c:catAx>
      <c:valAx>
        <c:axId val="163604304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858704"/>
        <c:crosses val="autoZero"/>
        <c:crossBetween val="between"/>
        <c:minorUnit val="40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Porter’s Five Forces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15875" cap="rnd">
              <a:solidFill>
                <a:srgbClr val="B1801E"/>
              </a:solidFill>
              <a:round/>
            </a:ln>
            <a:effectLst/>
          </c:spPr>
          <c:marker>
            <c:symbol val="none"/>
          </c:marker>
          <c:cat>
            <c:strRef>
              <c:f>Sheet1!$B$2:$B$6</c:f>
              <c:strCache>
                <c:ptCount val="5"/>
                <c:pt idx="0">
                  <c:v>Threat of New Entry</c:v>
                </c:pt>
                <c:pt idx="1">
                  <c:v>Bargaining Power of Customers</c:v>
                </c:pt>
                <c:pt idx="2">
                  <c:v>Competitive Rivalry</c:v>
                </c:pt>
                <c:pt idx="3">
                  <c:v>Bargaining Power of Suppliers</c:v>
                </c:pt>
                <c:pt idx="4">
                  <c:v>Threat of Substitution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3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12-4595-97A3-072394E610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6525280"/>
        <c:axId val="606521440"/>
      </c:radarChart>
      <c:catAx>
        <c:axId val="60652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521440"/>
        <c:crosses val="autoZero"/>
        <c:auto val="1"/>
        <c:lblAlgn val="ctr"/>
        <c:lblOffset val="100"/>
        <c:noMultiLvlLbl val="0"/>
      </c:catAx>
      <c:valAx>
        <c:axId val="60652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52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Revenue (in $ Million)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Forecast!$A$2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B1801E"/>
            </a:solidFill>
            <a:ln>
              <a:noFill/>
            </a:ln>
            <a:effectLst/>
          </c:spPr>
          <c:invertIfNegative val="0"/>
          <c:cat>
            <c:numRef>
              <c:f>Forecast!$B$1:$K$1</c:f>
              <c:numCache>
                <c:formatCode>General</c:formatCode>
                <c:ptCount val="10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  <c:pt idx="8">
                  <c:v>2026</c:v>
                </c:pt>
                <c:pt idx="9">
                  <c:v>2027</c:v>
                </c:pt>
              </c:numCache>
            </c:numRef>
          </c:cat>
          <c:val>
            <c:numRef>
              <c:f>Forecast!$B$2:$K$2</c:f>
              <c:numCache>
                <c:formatCode>General</c:formatCode>
                <c:ptCount val="10"/>
                <c:pt idx="0">
                  <c:v>11763.096</c:v>
                </c:pt>
                <c:pt idx="1">
                  <c:v>12899.672</c:v>
                </c:pt>
                <c:pt idx="2">
                  <c:v>5162.0820000000003</c:v>
                </c:pt>
                <c:pt idx="3">
                  <c:v>9680.14</c:v>
                </c:pt>
                <c:pt idx="4">
                  <c:v>13127.485000000001</c:v>
                </c:pt>
                <c:pt idx="5">
                  <c:v>15631</c:v>
                </c:pt>
                <c:pt idx="6">
                  <c:v>16099.93</c:v>
                </c:pt>
                <c:pt idx="7">
                  <c:v>16582.927900000002</c:v>
                </c:pt>
                <c:pt idx="8">
                  <c:v>17080.415737000003</c:v>
                </c:pt>
                <c:pt idx="9">
                  <c:v>17592.828209110005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C7-4C4D-B7EC-2BF068236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79819535"/>
        <c:axId val="416232479"/>
      </c:barChart>
      <c:catAx>
        <c:axId val="479819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232479"/>
        <c:crosses val="autoZero"/>
        <c:auto val="1"/>
        <c:lblAlgn val="ctr"/>
        <c:lblOffset val="100"/>
        <c:noMultiLvlLbl val="0"/>
      </c:catAx>
      <c:valAx>
        <c:axId val="416232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819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800" b="1" dirty="0"/>
              <a:t>FCFF (in $ Million)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Forecast!$M$2</c:f>
              <c:strCache>
                <c:ptCount val="1"/>
                <c:pt idx="0">
                  <c:v>FCFF</c:v>
                </c:pt>
              </c:strCache>
            </c:strRef>
          </c:tx>
          <c:spPr>
            <a:solidFill>
              <a:srgbClr val="B1801E"/>
            </a:solidFill>
            <a:ln>
              <a:noFill/>
            </a:ln>
            <a:effectLst/>
          </c:spPr>
          <c:invertIfNegative val="0"/>
          <c:cat>
            <c:numRef>
              <c:f>Forecast!$N$1:$R$1</c:f>
              <c:numCache>
                <c:formatCode>General</c:formatCode>
                <c:ptCount val="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</c:numCache>
            </c:numRef>
          </c:cat>
          <c:val>
            <c:numRef>
              <c:f>Forecast!$N$2:$R$2</c:f>
              <c:numCache>
                <c:formatCode>General</c:formatCode>
                <c:ptCount val="5"/>
                <c:pt idx="0">
                  <c:v>3726.8044944376152</c:v>
                </c:pt>
                <c:pt idx="1">
                  <c:v>2802.8509598162318</c:v>
                </c:pt>
                <c:pt idx="2">
                  <c:v>2993.4301913420622</c:v>
                </c:pt>
                <c:pt idx="3">
                  <c:v>2923.690422830372</c:v>
                </c:pt>
                <c:pt idx="4">
                  <c:v>3351.4535485710217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42-443F-9AE7-C3929D851C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14117087"/>
        <c:axId val="487730367"/>
      </c:barChart>
      <c:catAx>
        <c:axId val="414117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730367"/>
        <c:crosses val="autoZero"/>
        <c:auto val="1"/>
        <c:lblAlgn val="ctr"/>
        <c:lblOffset val="100"/>
        <c:noMultiLvlLbl val="0"/>
      </c:catAx>
      <c:valAx>
        <c:axId val="487730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7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Margins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F.Analysis!$B$25</c:f>
              <c:strCache>
                <c:ptCount val="1"/>
                <c:pt idx="0">
                  <c:v>Gross</c:v>
                </c:pt>
              </c:strCache>
            </c:strRef>
          </c:tx>
          <c:spPr>
            <a:solidFill>
              <a:srgbClr val="B1801E"/>
            </a:solidFill>
            <a:ln>
              <a:noFill/>
            </a:ln>
            <a:effectLst/>
          </c:spPr>
          <c:invertIfNegative val="0"/>
          <c:cat>
            <c:numRef>
              <c:f>F.Analysis!$C$24:$G$24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F.Analysis!$C$25:$G$25</c:f>
              <c:numCache>
                <c:formatCode>0.00%</c:formatCode>
                <c:ptCount val="5"/>
                <c:pt idx="0">
                  <c:v>0.42699999999999999</c:v>
                </c:pt>
                <c:pt idx="1">
                  <c:v>0.42499999999999999</c:v>
                </c:pt>
                <c:pt idx="2">
                  <c:v>0.34799999999999998</c:v>
                </c:pt>
                <c:pt idx="3">
                  <c:v>0.49199999999999999</c:v>
                </c:pt>
                <c:pt idx="4">
                  <c:v>0.495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76-49BE-877D-E395A4852ADF}"/>
            </c:ext>
          </c:extLst>
        </c:ser>
        <c:ser>
          <c:idx val="1"/>
          <c:order val="1"/>
          <c:tx>
            <c:strRef>
              <c:f>F.Analysis!$B$26</c:f>
              <c:strCache>
                <c:ptCount val="1"/>
                <c:pt idx="0">
                  <c:v>EBITDA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F.Analysis!$C$24:$G$24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F.Analysis!$C$26:$G$26</c:f>
              <c:numCache>
                <c:formatCode>0.00%</c:formatCode>
                <c:ptCount val="5"/>
                <c:pt idx="0">
                  <c:v>0.221</c:v>
                </c:pt>
                <c:pt idx="1">
                  <c:v>0.219</c:v>
                </c:pt>
                <c:pt idx="2">
                  <c:v>-0.159</c:v>
                </c:pt>
                <c:pt idx="3">
                  <c:v>0.18099999999999999</c:v>
                </c:pt>
                <c:pt idx="4">
                  <c:v>0.13500000000000001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76-49BE-877D-E395A4852ADF}"/>
            </c:ext>
          </c:extLst>
        </c:ser>
        <c:ser>
          <c:idx val="2"/>
          <c:order val="2"/>
          <c:tx>
            <c:strRef>
              <c:f>F.Analysis!$B$27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F.Analysis!$C$24:$G$24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F.Analysis!$C$27:$G$27</c:f>
              <c:numCache>
                <c:formatCode>0.00%</c:formatCode>
                <c:ptCount val="5"/>
                <c:pt idx="0">
                  <c:v>3.9E-2</c:v>
                </c:pt>
                <c:pt idx="1">
                  <c:v>0.16400000000000001</c:v>
                </c:pt>
                <c:pt idx="2">
                  <c:v>-0.20300000000000001</c:v>
                </c:pt>
                <c:pt idx="3">
                  <c:v>0.124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76-49BE-877D-E395A4852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8623903"/>
        <c:axId val="1507778623"/>
      </c:barChart>
      <c:catAx>
        <c:axId val="1418623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7778623"/>
        <c:crosses val="autoZero"/>
        <c:auto val="1"/>
        <c:lblAlgn val="ctr"/>
        <c:lblOffset val="100"/>
        <c:noMultiLvlLbl val="0"/>
      </c:catAx>
      <c:valAx>
        <c:axId val="1507778623"/>
        <c:scaling>
          <c:orientation val="minMax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6239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972144-0F0D-3248-B8B3-999AA9A61FB0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3C8F58-5AA0-3740-9A50-A13A6D75C30F}">
      <dgm:prSet phldrT="[Text]" custT="1"/>
      <dgm:spPr>
        <a:solidFill>
          <a:srgbClr val="B1801E"/>
        </a:solidFill>
        <a:ln>
          <a:solidFill>
            <a:srgbClr val="B1801E"/>
          </a:solidFill>
        </a:ln>
      </dgm:spPr>
      <dgm:t>
        <a:bodyPr/>
        <a:lstStyle/>
        <a:p>
          <a:r>
            <a:rPr lang="en-US" sz="1400" b="1" dirty="0">
              <a:latin typeface="Rockwell" panose="02060603020205020403" pitchFamily="18" charset="77"/>
              <a:cs typeface="Arial" panose="020B0604020202020204" pitchFamily="34" charset="0"/>
            </a:rPr>
            <a:t>DCF Valuation (50%) </a:t>
          </a:r>
        </a:p>
      </dgm:t>
    </dgm:pt>
    <dgm:pt modelId="{99F4062B-C8C8-F243-86CD-EADB2927726C}" type="parTrans" cxnId="{22E4A153-3A09-EA46-9112-BB5742C10DD6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78CFAC-1ABF-084A-94CE-99AC72A4BA3A}" type="sibTrans" cxnId="{22E4A153-3A09-EA46-9112-BB5742C10DD6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7D8F86-4437-204A-AD8F-7102CF0221F6}">
      <dgm:prSet phldrT="[Text]" custT="1"/>
      <dgm:spPr>
        <a:solidFill>
          <a:schemeClr val="bg1">
            <a:alpha val="90000"/>
          </a:schemeClr>
        </a:solidFill>
        <a:ln>
          <a:solidFill>
            <a:srgbClr val="B1801E">
              <a:alpha val="90000"/>
            </a:srgbClr>
          </a:solidFill>
        </a:ln>
      </dgm:spPr>
      <dgm:t>
        <a:bodyPr/>
        <a:lstStyle/>
        <a:p>
          <a:pPr algn="ctr"/>
          <a:r>
            <a:rPr lang="en-US" sz="1400" b="1" dirty="0">
              <a:solidFill>
                <a:srgbClr val="00B050"/>
              </a:solidFill>
              <a:latin typeface="Rockwell" panose="02060603020205020403" pitchFamily="18" charset="77"/>
              <a:cs typeface="Arial" panose="020B0604020202020204" pitchFamily="34" charset="0"/>
            </a:rPr>
            <a:t>$ 49.31</a:t>
          </a:r>
        </a:p>
      </dgm:t>
    </dgm:pt>
    <dgm:pt modelId="{4C143FBF-FA10-2841-A20A-6C8FFA24AE9B}" type="parTrans" cxnId="{520AEF99-611D-464E-8400-915038A04443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ACDD7C-6FF7-4C49-8AD5-B81038A94B8B}" type="sibTrans" cxnId="{520AEF99-611D-464E-8400-915038A04443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5B3E92-B4D1-5648-BE01-2BE84FAFE64C}">
      <dgm:prSet phldrT="[Text]" custT="1"/>
      <dgm:spPr>
        <a:solidFill>
          <a:srgbClr val="B1801E"/>
        </a:solidFill>
        <a:ln>
          <a:solidFill>
            <a:srgbClr val="B1801E"/>
          </a:solidFill>
        </a:ln>
      </dgm:spPr>
      <dgm:t>
        <a:bodyPr/>
        <a:lstStyle/>
        <a:p>
          <a:r>
            <a:rPr lang="en-US" sz="1400" b="1" dirty="0">
              <a:latin typeface="Rockwell" panose="02060603020205020403" pitchFamily="18" charset="77"/>
              <a:cs typeface="Arial" panose="020B0604020202020204" pitchFamily="34" charset="0"/>
            </a:rPr>
            <a:t>Relative Valuation (50%) </a:t>
          </a:r>
        </a:p>
      </dgm:t>
    </dgm:pt>
    <dgm:pt modelId="{D41192DB-A8E9-4948-A8AE-359DB981C6D5}" type="parTrans" cxnId="{3BEFE51B-848B-464B-BCB3-77BF34951CC9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18DAC6-F19E-F747-836F-FC201D844507}" type="sibTrans" cxnId="{3BEFE51B-848B-464B-BCB3-77BF34951CC9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694300-E440-6648-B2C1-7EF522286195}">
      <dgm:prSet phldrT="[Text]" custT="1"/>
      <dgm:spPr>
        <a:solidFill>
          <a:schemeClr val="bg1">
            <a:alpha val="90000"/>
          </a:schemeClr>
        </a:solidFill>
        <a:ln>
          <a:solidFill>
            <a:srgbClr val="B1801E">
              <a:alpha val="90000"/>
            </a:srgbClr>
          </a:solidFill>
        </a:ln>
      </dgm:spPr>
      <dgm:t>
        <a:bodyPr/>
        <a:lstStyle/>
        <a:p>
          <a:pPr algn="ctr"/>
          <a:r>
            <a:rPr lang="en-US" sz="1400" b="1" dirty="0">
              <a:solidFill>
                <a:srgbClr val="FF0000"/>
              </a:solidFill>
              <a:latin typeface="Rockwell" panose="02060603020205020403" pitchFamily="18" charset="77"/>
              <a:cs typeface="Arial" panose="020B0604020202020204" pitchFamily="34" charset="0"/>
            </a:rPr>
            <a:t>$34.27</a:t>
          </a:r>
        </a:p>
      </dgm:t>
    </dgm:pt>
    <dgm:pt modelId="{99D2AB92-9FEF-6A44-A245-D51937D3C75C}" type="parTrans" cxnId="{4E3EAA25-1979-9E4B-8025-123D43DCF80F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4A4E78-EC79-4245-848C-CFDB9069B025}" type="sibTrans" cxnId="{4E3EAA25-1979-9E4B-8025-123D43DCF80F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A5738E-7F9B-6046-9618-C5283D91012A}">
      <dgm:prSet phldrT="[Text]" custT="1"/>
      <dgm:spPr>
        <a:solidFill>
          <a:srgbClr val="B1801E"/>
        </a:solidFill>
        <a:ln>
          <a:solidFill>
            <a:srgbClr val="B1801E"/>
          </a:solidFill>
        </a:ln>
      </dgm:spPr>
      <dgm:t>
        <a:bodyPr/>
        <a:lstStyle/>
        <a:p>
          <a:r>
            <a:rPr lang="en-US" sz="1400" b="1" dirty="0">
              <a:latin typeface="Rockwell" panose="02060603020205020403" pitchFamily="18" charset="77"/>
              <a:cs typeface="Arial" panose="020B0604020202020204" pitchFamily="34" charset="0"/>
            </a:rPr>
            <a:t>Target Price </a:t>
          </a:r>
        </a:p>
      </dgm:t>
    </dgm:pt>
    <dgm:pt modelId="{D66D4256-8E7D-8C48-B622-CFB0A63F5D77}" type="parTrans" cxnId="{D545143F-2BB1-F94E-86C2-B8E00B62A5F9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72F300-2130-A040-9160-5EAE9BD787A5}" type="sibTrans" cxnId="{D545143F-2BB1-F94E-86C2-B8E00B62A5F9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B65F35-73F3-5345-B1BA-0AC5EA1F3538}">
      <dgm:prSet phldrT="[Text]" custT="1"/>
      <dgm:spPr>
        <a:solidFill>
          <a:schemeClr val="bg1">
            <a:alpha val="90000"/>
          </a:schemeClr>
        </a:solidFill>
        <a:ln>
          <a:solidFill>
            <a:srgbClr val="B1801E">
              <a:alpha val="90000"/>
            </a:srgbClr>
          </a:solidFill>
        </a:ln>
      </dgm:spPr>
      <dgm:t>
        <a:bodyPr/>
        <a:lstStyle/>
        <a:p>
          <a:pPr algn="ctr"/>
          <a:r>
            <a:rPr lang="en-US" sz="1200" b="1" dirty="0">
              <a:solidFill>
                <a:srgbClr val="FF0000"/>
              </a:solidFill>
              <a:latin typeface="Rockwell" panose="02060603020205020403" pitchFamily="18" charset="77"/>
              <a:cs typeface="Arial" panose="020B0604020202020204" pitchFamily="34" charset="0"/>
            </a:rPr>
            <a:t>PRICE: $ 41.79 </a:t>
          </a:r>
        </a:p>
      </dgm:t>
    </dgm:pt>
    <dgm:pt modelId="{DC100318-102A-E149-97AB-09500FE20112}" type="parTrans" cxnId="{2990DCAA-6193-7A44-99EC-0AE4C28E3775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94D3F6-FA45-2F49-8326-85CD5A5F8171}" type="sibTrans" cxnId="{2990DCAA-6193-7A44-99EC-0AE4C28E3775}">
      <dgm:prSet/>
      <dgm:spPr/>
      <dgm:t>
        <a:bodyPr/>
        <a:lstStyle/>
        <a:p>
          <a:endParaRPr lang="en-US" sz="11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FE3143-5813-6247-8CAB-26663CBF1A6C}">
      <dgm:prSet phldrT="[Text]" custT="1"/>
      <dgm:spPr>
        <a:solidFill>
          <a:schemeClr val="bg1">
            <a:alpha val="90000"/>
          </a:schemeClr>
        </a:solidFill>
        <a:ln>
          <a:solidFill>
            <a:srgbClr val="B1801E">
              <a:alpha val="90000"/>
            </a:srgbClr>
          </a:solidFill>
        </a:ln>
      </dgm:spPr>
      <dgm:t>
        <a:bodyPr/>
        <a:lstStyle/>
        <a:p>
          <a:pPr algn="ctr"/>
          <a:r>
            <a:rPr lang="en-US" sz="1200" b="1" dirty="0">
              <a:solidFill>
                <a:srgbClr val="FF0000"/>
              </a:solidFill>
              <a:latin typeface="Rockwell" panose="02060603020205020403" pitchFamily="18" charset="77"/>
              <a:cs typeface="Arial" panose="020B0604020202020204" pitchFamily="34" charset="0"/>
            </a:rPr>
            <a:t>DOWNSIDE: 5.76%</a:t>
          </a:r>
        </a:p>
      </dgm:t>
    </dgm:pt>
    <dgm:pt modelId="{599E74DC-AAE9-274E-A1A7-3ADD8FC3A115}" type="parTrans" cxnId="{580B59BE-9EE0-2E4C-9B6B-1394CB6E0FB4}">
      <dgm:prSet/>
      <dgm:spPr/>
      <dgm:t>
        <a:bodyPr/>
        <a:lstStyle/>
        <a:p>
          <a:endParaRPr lang="en-US"/>
        </a:p>
      </dgm:t>
    </dgm:pt>
    <dgm:pt modelId="{4C6FED2F-2553-7C46-BE77-621D6A32F2DC}" type="sibTrans" cxnId="{580B59BE-9EE0-2E4C-9B6B-1394CB6E0FB4}">
      <dgm:prSet/>
      <dgm:spPr/>
      <dgm:t>
        <a:bodyPr/>
        <a:lstStyle/>
        <a:p>
          <a:endParaRPr lang="en-US"/>
        </a:p>
      </dgm:t>
    </dgm:pt>
    <dgm:pt modelId="{5DDA50F2-1588-9C4D-B8F4-F7DBD923EE30}">
      <dgm:prSet phldrT="[Text]" custT="1"/>
      <dgm:spPr>
        <a:solidFill>
          <a:schemeClr val="bg1">
            <a:alpha val="90000"/>
          </a:schemeClr>
        </a:solidFill>
        <a:ln>
          <a:solidFill>
            <a:srgbClr val="B1801E">
              <a:alpha val="90000"/>
            </a:srgbClr>
          </a:solidFill>
        </a:ln>
      </dgm:spPr>
      <dgm:t>
        <a:bodyPr/>
        <a:lstStyle/>
        <a:p>
          <a:pPr algn="ctr"/>
          <a:r>
            <a:rPr lang="en-US" sz="1100" b="1" dirty="0">
              <a:solidFill>
                <a:srgbClr val="FF0000"/>
              </a:solidFill>
              <a:latin typeface="Rockwell" panose="02060603020205020403" pitchFamily="18" charset="77"/>
              <a:cs typeface="Arial" panose="020B0604020202020204" pitchFamily="34" charset="0"/>
            </a:rPr>
            <a:t>(current price: $44.35)</a:t>
          </a:r>
        </a:p>
      </dgm:t>
    </dgm:pt>
    <dgm:pt modelId="{EB30B383-9509-8945-9894-606D5403F523}" type="parTrans" cxnId="{6C8BD1B5-9A17-204C-BB13-20AF8B46AFBB}">
      <dgm:prSet/>
      <dgm:spPr/>
      <dgm:t>
        <a:bodyPr/>
        <a:lstStyle/>
        <a:p>
          <a:endParaRPr lang="en-US"/>
        </a:p>
      </dgm:t>
    </dgm:pt>
    <dgm:pt modelId="{573D2C7B-896B-B14A-8D29-57D348FF0841}" type="sibTrans" cxnId="{6C8BD1B5-9A17-204C-BB13-20AF8B46AFBB}">
      <dgm:prSet/>
      <dgm:spPr/>
      <dgm:t>
        <a:bodyPr/>
        <a:lstStyle/>
        <a:p>
          <a:endParaRPr lang="en-US"/>
        </a:p>
      </dgm:t>
    </dgm:pt>
    <dgm:pt modelId="{5D25C963-99B6-BC4D-8179-EB59355629AC}">
      <dgm:prSet phldrT="[Text]" custT="1"/>
      <dgm:spPr>
        <a:solidFill>
          <a:schemeClr val="bg1">
            <a:alpha val="90000"/>
          </a:schemeClr>
        </a:solidFill>
        <a:ln>
          <a:solidFill>
            <a:srgbClr val="B1801E">
              <a:alpha val="90000"/>
            </a:srgbClr>
          </a:solidFill>
        </a:ln>
      </dgm:spPr>
      <dgm:t>
        <a:bodyPr/>
        <a:lstStyle/>
        <a:p>
          <a:pPr algn="ctr"/>
          <a:endParaRPr lang="en-US" sz="1400" b="1" dirty="0">
            <a:solidFill>
              <a:srgbClr val="FF0000"/>
            </a:solidFill>
            <a:latin typeface="Rockwell" panose="02060603020205020403" pitchFamily="18" charset="77"/>
            <a:cs typeface="Arial" panose="020B0604020202020204" pitchFamily="34" charset="0"/>
          </a:endParaRPr>
        </a:p>
      </dgm:t>
    </dgm:pt>
    <dgm:pt modelId="{6EEAC991-D941-8942-BE61-7D9B5C259D50}" type="parTrans" cxnId="{57915F6E-7F0D-4E44-B87E-3353F03DDF1A}">
      <dgm:prSet/>
      <dgm:spPr/>
      <dgm:t>
        <a:bodyPr/>
        <a:lstStyle/>
        <a:p>
          <a:endParaRPr lang="en-US"/>
        </a:p>
      </dgm:t>
    </dgm:pt>
    <dgm:pt modelId="{B14BAAC1-9A1D-1147-9C7B-A701F1963F54}" type="sibTrans" cxnId="{57915F6E-7F0D-4E44-B87E-3353F03DDF1A}">
      <dgm:prSet/>
      <dgm:spPr/>
      <dgm:t>
        <a:bodyPr/>
        <a:lstStyle/>
        <a:p>
          <a:endParaRPr lang="en-US"/>
        </a:p>
      </dgm:t>
    </dgm:pt>
    <dgm:pt modelId="{BB806E5F-9488-C141-A143-E73EA30730CE}">
      <dgm:prSet custT="1"/>
      <dgm:spPr>
        <a:ln>
          <a:solidFill>
            <a:srgbClr val="B1801E">
              <a:alpha val="90000"/>
            </a:srgbClr>
          </a:solidFill>
        </a:ln>
      </dgm:spPr>
      <dgm:t>
        <a:bodyPr/>
        <a:lstStyle/>
        <a:p>
          <a:pPr algn="ctr"/>
          <a:r>
            <a:rPr lang="en-US" sz="1400" b="1" dirty="0">
              <a:solidFill>
                <a:srgbClr val="00B050"/>
              </a:solidFill>
              <a:latin typeface="Rockwell" panose="02060603020205020403" pitchFamily="18" charset="77"/>
              <a:cs typeface="Arial" panose="020B0604020202020204" pitchFamily="34" charset="0"/>
            </a:rPr>
            <a:t>Upside: 11.19%</a:t>
          </a:r>
        </a:p>
      </dgm:t>
    </dgm:pt>
    <dgm:pt modelId="{DD334054-22DE-994E-BA79-D6D116CAB546}" type="parTrans" cxnId="{C2AA0476-3F72-8747-951D-06D2C28B5E69}">
      <dgm:prSet/>
      <dgm:spPr/>
      <dgm:t>
        <a:bodyPr/>
        <a:lstStyle/>
        <a:p>
          <a:endParaRPr lang="en-US"/>
        </a:p>
      </dgm:t>
    </dgm:pt>
    <dgm:pt modelId="{104AE9E1-8B97-174B-9A3E-55820D496CC7}" type="sibTrans" cxnId="{C2AA0476-3F72-8747-951D-06D2C28B5E69}">
      <dgm:prSet/>
      <dgm:spPr/>
      <dgm:t>
        <a:bodyPr/>
        <a:lstStyle/>
        <a:p>
          <a:endParaRPr lang="en-US"/>
        </a:p>
      </dgm:t>
    </dgm:pt>
    <dgm:pt modelId="{8DF52EC5-8365-2E4E-A6E1-1ACB6482645A}">
      <dgm:prSet custT="1"/>
      <dgm:spPr>
        <a:ln>
          <a:solidFill>
            <a:srgbClr val="B1801E">
              <a:alpha val="90000"/>
            </a:srgbClr>
          </a:solidFill>
        </a:ln>
      </dgm:spPr>
      <dgm:t>
        <a:bodyPr/>
        <a:lstStyle/>
        <a:p>
          <a:pPr algn="ctr"/>
          <a:r>
            <a:rPr lang="en-US" sz="1400" b="1" dirty="0">
              <a:solidFill>
                <a:srgbClr val="FF0000"/>
              </a:solidFill>
              <a:latin typeface="Rockwell" panose="02060603020205020403" pitchFamily="18" charset="77"/>
              <a:cs typeface="Arial" panose="020B0604020202020204" pitchFamily="34" charset="0"/>
            </a:rPr>
            <a:t>Downside: 22.72%</a:t>
          </a:r>
        </a:p>
      </dgm:t>
    </dgm:pt>
    <dgm:pt modelId="{8225B31B-E560-2B47-95D1-B2EE7DBE522D}" type="parTrans" cxnId="{4EB610DE-4FC6-2447-8DE7-D207E1770D03}">
      <dgm:prSet/>
      <dgm:spPr/>
      <dgm:t>
        <a:bodyPr/>
        <a:lstStyle/>
        <a:p>
          <a:endParaRPr lang="en-US"/>
        </a:p>
      </dgm:t>
    </dgm:pt>
    <dgm:pt modelId="{EA6BBDDA-5948-5F49-8E88-53A835BB12B7}" type="sibTrans" cxnId="{4EB610DE-4FC6-2447-8DE7-D207E1770D03}">
      <dgm:prSet/>
      <dgm:spPr/>
      <dgm:t>
        <a:bodyPr/>
        <a:lstStyle/>
        <a:p>
          <a:endParaRPr lang="en-US"/>
        </a:p>
      </dgm:t>
    </dgm:pt>
    <dgm:pt modelId="{DCEC2D47-12CB-F14C-8D14-6A3A6353B245}" type="pres">
      <dgm:prSet presAssocID="{11972144-0F0D-3248-B8B3-999AA9A61FB0}" presName="Name0" presStyleCnt="0">
        <dgm:presLayoutVars>
          <dgm:dir/>
          <dgm:animLvl val="lvl"/>
          <dgm:resizeHandles val="exact"/>
        </dgm:presLayoutVars>
      </dgm:prSet>
      <dgm:spPr/>
    </dgm:pt>
    <dgm:pt modelId="{C8883E7F-0AC7-B343-9B19-88BA947FA68E}" type="pres">
      <dgm:prSet presAssocID="{173C8F58-5AA0-3740-9A50-A13A6D75C30F}" presName="composite" presStyleCnt="0"/>
      <dgm:spPr/>
    </dgm:pt>
    <dgm:pt modelId="{7D1CEE7E-6518-BD40-9AA0-46BBFA79DCEC}" type="pres">
      <dgm:prSet presAssocID="{173C8F58-5AA0-3740-9A50-A13A6D75C30F}" presName="parTx" presStyleLbl="alignNode1" presStyleIdx="0" presStyleCnt="3" custScaleX="104228" custScaleY="100000">
        <dgm:presLayoutVars>
          <dgm:chMax val="0"/>
          <dgm:chPref val="0"/>
          <dgm:bulletEnabled val="1"/>
        </dgm:presLayoutVars>
      </dgm:prSet>
      <dgm:spPr/>
    </dgm:pt>
    <dgm:pt modelId="{884E2AD9-6960-B547-8681-7D0DD037C683}" type="pres">
      <dgm:prSet presAssocID="{173C8F58-5AA0-3740-9A50-A13A6D75C30F}" presName="desTx" presStyleLbl="alignAccFollowNode1" presStyleIdx="0" presStyleCnt="3" custScaleX="103286" custScaleY="100000" custLinFactNeighborX="-591" custLinFactNeighborY="205">
        <dgm:presLayoutVars>
          <dgm:bulletEnabled val="1"/>
        </dgm:presLayoutVars>
      </dgm:prSet>
      <dgm:spPr/>
    </dgm:pt>
    <dgm:pt modelId="{48DEC8F8-1A9F-D849-882D-29F567DC164B}" type="pres">
      <dgm:prSet presAssocID="{6178CFAC-1ABF-084A-94CE-99AC72A4BA3A}" presName="space" presStyleCnt="0"/>
      <dgm:spPr/>
    </dgm:pt>
    <dgm:pt modelId="{5BC92790-4077-7E4D-BC71-B04873A57D95}" type="pres">
      <dgm:prSet presAssocID="{055B3E92-B4D1-5648-BE01-2BE84FAFE64C}" presName="composite" presStyleCnt="0"/>
      <dgm:spPr/>
    </dgm:pt>
    <dgm:pt modelId="{E8426FBE-AA6D-B64B-B943-48484BCAF084}" type="pres">
      <dgm:prSet presAssocID="{055B3E92-B4D1-5648-BE01-2BE84FAFE64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C8B684F-E3E8-0A4C-A73E-0E0B737F19F8}" type="pres">
      <dgm:prSet presAssocID="{055B3E92-B4D1-5648-BE01-2BE84FAFE64C}" presName="desTx" presStyleLbl="alignAccFollowNode1" presStyleIdx="1" presStyleCnt="3">
        <dgm:presLayoutVars>
          <dgm:bulletEnabled val="1"/>
        </dgm:presLayoutVars>
      </dgm:prSet>
      <dgm:spPr/>
    </dgm:pt>
    <dgm:pt modelId="{9F386A35-4062-444C-ADE7-DAB64F5D5A87}" type="pres">
      <dgm:prSet presAssocID="{7C18DAC6-F19E-F747-836F-FC201D844507}" presName="space" presStyleCnt="0"/>
      <dgm:spPr/>
    </dgm:pt>
    <dgm:pt modelId="{6A9F741E-5200-394C-BA19-BDF260466E0D}" type="pres">
      <dgm:prSet presAssocID="{6EA5738E-7F9B-6046-9618-C5283D91012A}" presName="composite" presStyleCnt="0"/>
      <dgm:spPr/>
    </dgm:pt>
    <dgm:pt modelId="{2CE97734-B20C-B34E-8CD0-63635B6B7D3A}" type="pres">
      <dgm:prSet presAssocID="{6EA5738E-7F9B-6046-9618-C5283D91012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035F83F-101C-8042-BA53-2C2EB8754706}" type="pres">
      <dgm:prSet presAssocID="{6EA5738E-7F9B-6046-9618-C5283D91012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BEFE51B-848B-464B-BCB3-77BF34951CC9}" srcId="{11972144-0F0D-3248-B8B3-999AA9A61FB0}" destId="{055B3E92-B4D1-5648-BE01-2BE84FAFE64C}" srcOrd="1" destOrd="0" parTransId="{D41192DB-A8E9-4948-A8AE-359DB981C6D5}" sibTransId="{7C18DAC6-F19E-F747-836F-FC201D844507}"/>
    <dgm:cxn modelId="{4E3EAA25-1979-9E4B-8025-123D43DCF80F}" srcId="{055B3E92-B4D1-5648-BE01-2BE84FAFE64C}" destId="{C5694300-E440-6648-B2C1-7EF522286195}" srcOrd="0" destOrd="0" parTransId="{99D2AB92-9FEF-6A44-A245-D51937D3C75C}" sibTransId="{2F4A4E78-EC79-4245-848C-CFDB9069B025}"/>
    <dgm:cxn modelId="{66142A31-1E04-7948-9742-B3FDE5CFC927}" type="presOf" srcId="{6EA5738E-7F9B-6046-9618-C5283D91012A}" destId="{2CE97734-B20C-B34E-8CD0-63635B6B7D3A}" srcOrd="0" destOrd="0" presId="urn:microsoft.com/office/officeart/2005/8/layout/hList1"/>
    <dgm:cxn modelId="{D545143F-2BB1-F94E-86C2-B8E00B62A5F9}" srcId="{11972144-0F0D-3248-B8B3-999AA9A61FB0}" destId="{6EA5738E-7F9B-6046-9618-C5283D91012A}" srcOrd="2" destOrd="0" parTransId="{D66D4256-8E7D-8C48-B622-CFB0A63F5D77}" sibTransId="{3572F300-2130-A040-9160-5EAE9BD787A5}"/>
    <dgm:cxn modelId="{9922B73F-E2CA-1F4F-907F-BED7EE6618E1}" type="presOf" srcId="{0DB65F35-73F3-5345-B1BA-0AC5EA1F3538}" destId="{7035F83F-101C-8042-BA53-2C2EB8754706}" srcOrd="0" destOrd="0" presId="urn:microsoft.com/office/officeart/2005/8/layout/hList1"/>
    <dgm:cxn modelId="{57915F6E-7F0D-4E44-B87E-3353F03DDF1A}" srcId="{6EA5738E-7F9B-6046-9618-C5283D91012A}" destId="{5D25C963-99B6-BC4D-8179-EB59355629AC}" srcOrd="2" destOrd="0" parTransId="{6EEAC991-D941-8942-BE61-7D9B5C259D50}" sibTransId="{B14BAAC1-9A1D-1147-9C7B-A701F1963F54}"/>
    <dgm:cxn modelId="{22E4A153-3A09-EA46-9112-BB5742C10DD6}" srcId="{11972144-0F0D-3248-B8B3-999AA9A61FB0}" destId="{173C8F58-5AA0-3740-9A50-A13A6D75C30F}" srcOrd="0" destOrd="0" parTransId="{99F4062B-C8C8-F243-86CD-EADB2927726C}" sibTransId="{6178CFAC-1ABF-084A-94CE-99AC72A4BA3A}"/>
    <dgm:cxn modelId="{89E22675-8343-E248-9463-6EF5BFA32003}" type="presOf" srcId="{8DF52EC5-8365-2E4E-A6E1-1ACB6482645A}" destId="{DC8B684F-E3E8-0A4C-A73E-0E0B737F19F8}" srcOrd="0" destOrd="1" presId="urn:microsoft.com/office/officeart/2005/8/layout/hList1"/>
    <dgm:cxn modelId="{C2AA0476-3F72-8747-951D-06D2C28B5E69}" srcId="{173C8F58-5AA0-3740-9A50-A13A6D75C30F}" destId="{BB806E5F-9488-C141-A143-E73EA30730CE}" srcOrd="1" destOrd="0" parTransId="{DD334054-22DE-994E-BA79-D6D116CAB546}" sibTransId="{104AE9E1-8B97-174B-9A3E-55820D496CC7}"/>
    <dgm:cxn modelId="{E6D9EF5A-7EA1-7A4D-AF6A-69513F73FF34}" type="presOf" srcId="{11972144-0F0D-3248-B8B3-999AA9A61FB0}" destId="{DCEC2D47-12CB-F14C-8D14-6A3A6353B245}" srcOrd="0" destOrd="0" presId="urn:microsoft.com/office/officeart/2005/8/layout/hList1"/>
    <dgm:cxn modelId="{341B5C7D-3D43-BF4C-9B7B-A41CDCF8B382}" type="presOf" srcId="{62FE3143-5813-6247-8CAB-26663CBF1A6C}" destId="{7035F83F-101C-8042-BA53-2C2EB8754706}" srcOrd="0" destOrd="1" presId="urn:microsoft.com/office/officeart/2005/8/layout/hList1"/>
    <dgm:cxn modelId="{BEC3D984-13C4-8642-B494-B40CE3FAE104}" type="presOf" srcId="{BB806E5F-9488-C141-A143-E73EA30730CE}" destId="{884E2AD9-6960-B547-8681-7D0DD037C683}" srcOrd="0" destOrd="1" presId="urn:microsoft.com/office/officeart/2005/8/layout/hList1"/>
    <dgm:cxn modelId="{9AEF2390-26FB-C24A-87DA-815B100ED4B3}" type="presOf" srcId="{055B3E92-B4D1-5648-BE01-2BE84FAFE64C}" destId="{E8426FBE-AA6D-B64B-B943-48484BCAF084}" srcOrd="0" destOrd="0" presId="urn:microsoft.com/office/officeart/2005/8/layout/hList1"/>
    <dgm:cxn modelId="{D9896B94-54BF-CA49-9A0A-FFDCA65DAC1A}" type="presOf" srcId="{173C8F58-5AA0-3740-9A50-A13A6D75C30F}" destId="{7D1CEE7E-6518-BD40-9AA0-46BBFA79DCEC}" srcOrd="0" destOrd="0" presId="urn:microsoft.com/office/officeart/2005/8/layout/hList1"/>
    <dgm:cxn modelId="{3B3DF198-72CE-B84A-B879-0A40BD869972}" type="presOf" srcId="{5D25C963-99B6-BC4D-8179-EB59355629AC}" destId="{7035F83F-101C-8042-BA53-2C2EB8754706}" srcOrd="0" destOrd="2" presId="urn:microsoft.com/office/officeart/2005/8/layout/hList1"/>
    <dgm:cxn modelId="{520AEF99-611D-464E-8400-915038A04443}" srcId="{173C8F58-5AA0-3740-9A50-A13A6D75C30F}" destId="{547D8F86-4437-204A-AD8F-7102CF0221F6}" srcOrd="0" destOrd="0" parTransId="{4C143FBF-FA10-2841-A20A-6C8FFA24AE9B}" sibTransId="{1BACDD7C-6FF7-4C49-8AD5-B81038A94B8B}"/>
    <dgm:cxn modelId="{2990DCAA-6193-7A44-99EC-0AE4C28E3775}" srcId="{6EA5738E-7F9B-6046-9618-C5283D91012A}" destId="{0DB65F35-73F3-5345-B1BA-0AC5EA1F3538}" srcOrd="0" destOrd="0" parTransId="{DC100318-102A-E149-97AB-09500FE20112}" sibTransId="{AC94D3F6-FA45-2F49-8326-85CD5A5F8171}"/>
    <dgm:cxn modelId="{6C8BD1B5-9A17-204C-BB13-20AF8B46AFBB}" srcId="{6EA5738E-7F9B-6046-9618-C5283D91012A}" destId="{5DDA50F2-1588-9C4D-B8F4-F7DBD923EE30}" srcOrd="3" destOrd="0" parTransId="{EB30B383-9509-8945-9894-606D5403F523}" sibTransId="{573D2C7B-896B-B14A-8D29-57D348FF0841}"/>
    <dgm:cxn modelId="{BD77DBB6-6E64-4549-9EA8-33BD20094FED}" type="presOf" srcId="{547D8F86-4437-204A-AD8F-7102CF0221F6}" destId="{884E2AD9-6960-B547-8681-7D0DD037C683}" srcOrd="0" destOrd="0" presId="urn:microsoft.com/office/officeart/2005/8/layout/hList1"/>
    <dgm:cxn modelId="{FE992DB7-00BA-D440-A53F-3CE06303F5E4}" type="presOf" srcId="{5DDA50F2-1588-9C4D-B8F4-F7DBD923EE30}" destId="{7035F83F-101C-8042-BA53-2C2EB8754706}" srcOrd="0" destOrd="3" presId="urn:microsoft.com/office/officeart/2005/8/layout/hList1"/>
    <dgm:cxn modelId="{580B59BE-9EE0-2E4C-9B6B-1394CB6E0FB4}" srcId="{6EA5738E-7F9B-6046-9618-C5283D91012A}" destId="{62FE3143-5813-6247-8CAB-26663CBF1A6C}" srcOrd="1" destOrd="0" parTransId="{599E74DC-AAE9-274E-A1A7-3ADD8FC3A115}" sibTransId="{4C6FED2F-2553-7C46-BE77-621D6A32F2DC}"/>
    <dgm:cxn modelId="{7DB127C5-B763-414E-AF45-47811A833FAC}" type="presOf" srcId="{C5694300-E440-6648-B2C1-7EF522286195}" destId="{DC8B684F-E3E8-0A4C-A73E-0E0B737F19F8}" srcOrd="0" destOrd="0" presId="urn:microsoft.com/office/officeart/2005/8/layout/hList1"/>
    <dgm:cxn modelId="{4EB610DE-4FC6-2447-8DE7-D207E1770D03}" srcId="{055B3E92-B4D1-5648-BE01-2BE84FAFE64C}" destId="{8DF52EC5-8365-2E4E-A6E1-1ACB6482645A}" srcOrd="1" destOrd="0" parTransId="{8225B31B-E560-2B47-95D1-B2EE7DBE522D}" sibTransId="{EA6BBDDA-5948-5F49-8E88-53A835BB12B7}"/>
    <dgm:cxn modelId="{1D0DE826-8E48-EF4D-BA12-200F4A2FB4E6}" type="presParOf" srcId="{DCEC2D47-12CB-F14C-8D14-6A3A6353B245}" destId="{C8883E7F-0AC7-B343-9B19-88BA947FA68E}" srcOrd="0" destOrd="0" presId="urn:microsoft.com/office/officeart/2005/8/layout/hList1"/>
    <dgm:cxn modelId="{6883F5C8-5B6B-D64F-AD99-9B3C9C9F885B}" type="presParOf" srcId="{C8883E7F-0AC7-B343-9B19-88BA947FA68E}" destId="{7D1CEE7E-6518-BD40-9AA0-46BBFA79DCEC}" srcOrd="0" destOrd="0" presId="urn:microsoft.com/office/officeart/2005/8/layout/hList1"/>
    <dgm:cxn modelId="{BACDCEB6-6FE6-C742-A2D8-99D344493777}" type="presParOf" srcId="{C8883E7F-0AC7-B343-9B19-88BA947FA68E}" destId="{884E2AD9-6960-B547-8681-7D0DD037C683}" srcOrd="1" destOrd="0" presId="urn:microsoft.com/office/officeart/2005/8/layout/hList1"/>
    <dgm:cxn modelId="{7AD29B2C-7BE2-A747-8ABB-1A0C564FEBA2}" type="presParOf" srcId="{DCEC2D47-12CB-F14C-8D14-6A3A6353B245}" destId="{48DEC8F8-1A9F-D849-882D-29F567DC164B}" srcOrd="1" destOrd="0" presId="urn:microsoft.com/office/officeart/2005/8/layout/hList1"/>
    <dgm:cxn modelId="{E6717473-CEF8-EB44-A902-7BDA8FC3CA76}" type="presParOf" srcId="{DCEC2D47-12CB-F14C-8D14-6A3A6353B245}" destId="{5BC92790-4077-7E4D-BC71-B04873A57D95}" srcOrd="2" destOrd="0" presId="urn:microsoft.com/office/officeart/2005/8/layout/hList1"/>
    <dgm:cxn modelId="{CA28F842-3920-CE41-BA61-6B6CA437897A}" type="presParOf" srcId="{5BC92790-4077-7E4D-BC71-B04873A57D95}" destId="{E8426FBE-AA6D-B64B-B943-48484BCAF084}" srcOrd="0" destOrd="0" presId="urn:microsoft.com/office/officeart/2005/8/layout/hList1"/>
    <dgm:cxn modelId="{91BDBC8E-A094-0147-B374-2BC656CDF9E8}" type="presParOf" srcId="{5BC92790-4077-7E4D-BC71-B04873A57D95}" destId="{DC8B684F-E3E8-0A4C-A73E-0E0B737F19F8}" srcOrd="1" destOrd="0" presId="urn:microsoft.com/office/officeart/2005/8/layout/hList1"/>
    <dgm:cxn modelId="{3C4D2633-DB9B-424E-9677-89309D6764D8}" type="presParOf" srcId="{DCEC2D47-12CB-F14C-8D14-6A3A6353B245}" destId="{9F386A35-4062-444C-ADE7-DAB64F5D5A87}" srcOrd="3" destOrd="0" presId="urn:microsoft.com/office/officeart/2005/8/layout/hList1"/>
    <dgm:cxn modelId="{E0FF6CAD-F9F5-7349-812B-63193A5407EC}" type="presParOf" srcId="{DCEC2D47-12CB-F14C-8D14-6A3A6353B245}" destId="{6A9F741E-5200-394C-BA19-BDF260466E0D}" srcOrd="4" destOrd="0" presId="urn:microsoft.com/office/officeart/2005/8/layout/hList1"/>
    <dgm:cxn modelId="{388B8589-2D2B-D643-A28C-42F58B2F0B8A}" type="presParOf" srcId="{6A9F741E-5200-394C-BA19-BDF260466E0D}" destId="{2CE97734-B20C-B34E-8CD0-63635B6B7D3A}" srcOrd="0" destOrd="0" presId="urn:microsoft.com/office/officeart/2005/8/layout/hList1"/>
    <dgm:cxn modelId="{FE050D03-BE69-3E4D-8207-EDDDC35332EE}" type="presParOf" srcId="{6A9F741E-5200-394C-BA19-BDF260466E0D}" destId="{7035F83F-101C-8042-BA53-2C2EB87547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CEE7E-6518-BD40-9AA0-46BBFA79DCEC}">
      <dsp:nvSpPr>
        <dsp:cNvPr id="0" name=""/>
        <dsp:cNvSpPr/>
      </dsp:nvSpPr>
      <dsp:spPr>
        <a:xfrm>
          <a:off x="2523" y="33515"/>
          <a:ext cx="2196146" cy="806400"/>
        </a:xfrm>
        <a:prstGeom prst="rect">
          <a:avLst/>
        </a:prstGeom>
        <a:solidFill>
          <a:srgbClr val="B1801E"/>
        </a:solidFill>
        <a:ln w="25400" cap="flat" cmpd="sng" algn="ctr">
          <a:solidFill>
            <a:srgbClr val="B180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Rockwell" panose="02060603020205020403" pitchFamily="18" charset="77"/>
              <a:cs typeface="Arial" panose="020B0604020202020204" pitchFamily="34" charset="0"/>
            </a:rPr>
            <a:t>DCF Valuation (50%) </a:t>
          </a:r>
        </a:p>
      </dsp:txBody>
      <dsp:txXfrm>
        <a:off x="2523" y="33515"/>
        <a:ext cx="2196146" cy="806400"/>
      </dsp:txXfrm>
    </dsp:sp>
    <dsp:sp modelId="{884E2AD9-6960-B547-8681-7D0DD037C683}">
      <dsp:nvSpPr>
        <dsp:cNvPr id="0" name=""/>
        <dsp:cNvSpPr/>
      </dsp:nvSpPr>
      <dsp:spPr>
        <a:xfrm>
          <a:off x="0" y="842437"/>
          <a:ext cx="2176297" cy="1229759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B1801E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00B050"/>
              </a:solidFill>
              <a:latin typeface="Rockwell" panose="02060603020205020403" pitchFamily="18" charset="77"/>
              <a:cs typeface="Arial" panose="020B0604020202020204" pitchFamily="34" charset="0"/>
            </a:rPr>
            <a:t>$ 49.31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00B050"/>
              </a:solidFill>
              <a:latin typeface="Rockwell" panose="02060603020205020403" pitchFamily="18" charset="77"/>
              <a:cs typeface="Arial" panose="020B0604020202020204" pitchFamily="34" charset="0"/>
            </a:rPr>
            <a:t>Upside: 11.19%</a:t>
          </a:r>
        </a:p>
      </dsp:txBody>
      <dsp:txXfrm>
        <a:off x="0" y="842437"/>
        <a:ext cx="2176297" cy="1229759"/>
      </dsp:txXfrm>
    </dsp:sp>
    <dsp:sp modelId="{E8426FBE-AA6D-B64B-B943-48484BCAF084}">
      <dsp:nvSpPr>
        <dsp:cNvPr id="0" name=""/>
        <dsp:cNvSpPr/>
      </dsp:nvSpPr>
      <dsp:spPr>
        <a:xfrm>
          <a:off x="2493657" y="33515"/>
          <a:ext cx="2107059" cy="806400"/>
        </a:xfrm>
        <a:prstGeom prst="rect">
          <a:avLst/>
        </a:prstGeom>
        <a:solidFill>
          <a:srgbClr val="B1801E"/>
        </a:solidFill>
        <a:ln w="25400" cap="flat" cmpd="sng" algn="ctr">
          <a:solidFill>
            <a:srgbClr val="B180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Rockwell" panose="02060603020205020403" pitchFamily="18" charset="77"/>
              <a:cs typeface="Arial" panose="020B0604020202020204" pitchFamily="34" charset="0"/>
            </a:rPr>
            <a:t>Relative Valuation (50%) </a:t>
          </a:r>
        </a:p>
      </dsp:txBody>
      <dsp:txXfrm>
        <a:off x="2493657" y="33515"/>
        <a:ext cx="2107059" cy="806400"/>
      </dsp:txXfrm>
    </dsp:sp>
    <dsp:sp modelId="{DC8B684F-E3E8-0A4C-A73E-0E0B737F19F8}">
      <dsp:nvSpPr>
        <dsp:cNvPr id="0" name=""/>
        <dsp:cNvSpPr/>
      </dsp:nvSpPr>
      <dsp:spPr>
        <a:xfrm>
          <a:off x="2493657" y="839916"/>
          <a:ext cx="2107059" cy="1229759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B1801E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FF0000"/>
              </a:solidFill>
              <a:latin typeface="Rockwell" panose="02060603020205020403" pitchFamily="18" charset="77"/>
              <a:cs typeface="Arial" panose="020B0604020202020204" pitchFamily="34" charset="0"/>
            </a:rPr>
            <a:t>$34.27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FF0000"/>
              </a:solidFill>
              <a:latin typeface="Rockwell" panose="02060603020205020403" pitchFamily="18" charset="77"/>
              <a:cs typeface="Arial" panose="020B0604020202020204" pitchFamily="34" charset="0"/>
            </a:rPr>
            <a:t>Downside: 22.72%</a:t>
          </a:r>
        </a:p>
      </dsp:txBody>
      <dsp:txXfrm>
        <a:off x="2493657" y="839916"/>
        <a:ext cx="2107059" cy="1229759"/>
      </dsp:txXfrm>
    </dsp:sp>
    <dsp:sp modelId="{2CE97734-B20C-B34E-8CD0-63635B6B7D3A}">
      <dsp:nvSpPr>
        <dsp:cNvPr id="0" name=""/>
        <dsp:cNvSpPr/>
      </dsp:nvSpPr>
      <dsp:spPr>
        <a:xfrm>
          <a:off x="4895705" y="33515"/>
          <a:ext cx="2107059" cy="806400"/>
        </a:xfrm>
        <a:prstGeom prst="rect">
          <a:avLst/>
        </a:prstGeom>
        <a:solidFill>
          <a:srgbClr val="B1801E"/>
        </a:solidFill>
        <a:ln w="25400" cap="flat" cmpd="sng" algn="ctr">
          <a:solidFill>
            <a:srgbClr val="B180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Rockwell" panose="02060603020205020403" pitchFamily="18" charset="77"/>
              <a:cs typeface="Arial" panose="020B0604020202020204" pitchFamily="34" charset="0"/>
            </a:rPr>
            <a:t>Target Price </a:t>
          </a:r>
        </a:p>
      </dsp:txBody>
      <dsp:txXfrm>
        <a:off x="4895705" y="33515"/>
        <a:ext cx="2107059" cy="806400"/>
      </dsp:txXfrm>
    </dsp:sp>
    <dsp:sp modelId="{7035F83F-101C-8042-BA53-2C2EB8754706}">
      <dsp:nvSpPr>
        <dsp:cNvPr id="0" name=""/>
        <dsp:cNvSpPr/>
      </dsp:nvSpPr>
      <dsp:spPr>
        <a:xfrm>
          <a:off x="4895705" y="839916"/>
          <a:ext cx="2107059" cy="1229759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B1801E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FF0000"/>
              </a:solidFill>
              <a:latin typeface="Rockwell" panose="02060603020205020403" pitchFamily="18" charset="77"/>
              <a:cs typeface="Arial" panose="020B0604020202020204" pitchFamily="34" charset="0"/>
            </a:rPr>
            <a:t>PRICE: $ 41.79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FF0000"/>
              </a:solidFill>
              <a:latin typeface="Rockwell" panose="02060603020205020403" pitchFamily="18" charset="77"/>
              <a:cs typeface="Arial" panose="020B0604020202020204" pitchFamily="34" charset="0"/>
            </a:rPr>
            <a:t>DOWNSIDE: 5.76%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b="1" kern="1200" dirty="0">
            <a:solidFill>
              <a:srgbClr val="FF0000"/>
            </a:solidFill>
            <a:latin typeface="Rockwell" panose="02060603020205020403" pitchFamily="18" charset="77"/>
            <a:cs typeface="Arial" panose="020B0604020202020204" pitchFamily="34" charset="0"/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rgbClr val="FF0000"/>
              </a:solidFill>
              <a:latin typeface="Rockwell" panose="02060603020205020403" pitchFamily="18" charset="77"/>
              <a:cs typeface="Arial" panose="020B0604020202020204" pitchFamily="34" charset="0"/>
            </a:rPr>
            <a:t>(current price: $44.35)</a:t>
          </a:r>
        </a:p>
      </dsp:txBody>
      <dsp:txXfrm>
        <a:off x="4895705" y="839916"/>
        <a:ext cx="2107059" cy="1229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FE925-AA8C-55A3-6E44-817C51D72D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5B4C9-9759-065E-19D3-D441E30F09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95972-8BE7-4D66-8465-477B1DED6978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591CA-954E-DBDC-CB89-321C845868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AE397-6896-D0A7-3287-AA7747540D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2C799-A6BA-4A5F-B2A0-F3859B3EB3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982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D12F5-1AF5-48C3-82D2-4DA4E06692EE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8A392-C823-4C50-8D03-7D695C4CA9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73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15803"/>
            <a:ext cx="9134676" cy="849587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99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hevron 3">
            <a:extLst>
              <a:ext uri="{FF2B5EF4-FFF2-40B4-BE49-F238E27FC236}">
                <a16:creationId xmlns:a16="http://schemas.microsoft.com/office/drawing/2014/main" id="{EBC2A980-23EC-4C0D-9764-D2E8FF3C5F11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61B4AD12-9222-40AD-8867-E369D25CE9F8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5" name="Chevron 5">
            <a:extLst>
              <a:ext uri="{FF2B5EF4-FFF2-40B4-BE49-F238E27FC236}">
                <a16:creationId xmlns:a16="http://schemas.microsoft.com/office/drawing/2014/main" id="{8C53CA1C-C981-40E2-ABCA-D79D1B2320F4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6" name="Chevron 6">
            <a:extLst>
              <a:ext uri="{FF2B5EF4-FFF2-40B4-BE49-F238E27FC236}">
                <a16:creationId xmlns:a16="http://schemas.microsoft.com/office/drawing/2014/main" id="{220972B3-6110-4E9E-BD82-43E8C2E1B2DA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7" name="Chevron 7">
            <a:extLst>
              <a:ext uri="{FF2B5EF4-FFF2-40B4-BE49-F238E27FC236}">
                <a16:creationId xmlns:a16="http://schemas.microsoft.com/office/drawing/2014/main" id="{99F2A511-DA45-4FA8-864D-AEE5D2D4F834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2E7576-DBD0-4E18-960E-4AD0526A97AB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hevron 8">
            <a:extLst>
              <a:ext uri="{FF2B5EF4-FFF2-40B4-BE49-F238E27FC236}">
                <a16:creationId xmlns:a16="http://schemas.microsoft.com/office/drawing/2014/main" id="{3AC1D318-D2D0-49AB-8F3C-A40B8A60F7AF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0658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hevron 3">
            <a:extLst>
              <a:ext uri="{FF2B5EF4-FFF2-40B4-BE49-F238E27FC236}">
                <a16:creationId xmlns:a16="http://schemas.microsoft.com/office/drawing/2014/main" id="{A6ECAEA0-1C0D-4A78-A531-411114086728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B0624A66-1A05-4584-8B04-7C4C9DB1D280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5" name="Chevron 5">
            <a:extLst>
              <a:ext uri="{FF2B5EF4-FFF2-40B4-BE49-F238E27FC236}">
                <a16:creationId xmlns:a16="http://schemas.microsoft.com/office/drawing/2014/main" id="{70E37858-578B-41DA-9522-D3A4DE56546A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6" name="Chevron 6">
            <a:extLst>
              <a:ext uri="{FF2B5EF4-FFF2-40B4-BE49-F238E27FC236}">
                <a16:creationId xmlns:a16="http://schemas.microsoft.com/office/drawing/2014/main" id="{2413C967-1B5A-4AB8-8D86-67DD41018B0C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7" name="Chevron 7">
            <a:extLst>
              <a:ext uri="{FF2B5EF4-FFF2-40B4-BE49-F238E27FC236}">
                <a16:creationId xmlns:a16="http://schemas.microsoft.com/office/drawing/2014/main" id="{457242CB-EEE7-4F27-9C03-591CAB12AE45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01B082-8DC7-4C06-8654-799FF9DDF241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hevron 8">
            <a:extLst>
              <a:ext uri="{FF2B5EF4-FFF2-40B4-BE49-F238E27FC236}">
                <a16:creationId xmlns:a16="http://schemas.microsoft.com/office/drawing/2014/main" id="{6763F909-57FF-4B6C-BF44-2F1060E574B1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78519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hevron 3">
            <a:extLst>
              <a:ext uri="{FF2B5EF4-FFF2-40B4-BE49-F238E27FC236}">
                <a16:creationId xmlns:a16="http://schemas.microsoft.com/office/drawing/2014/main" id="{50E66B99-C61B-4F9D-A841-65443B9AEFB8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AF32EF51-78AC-4960-BF28-04CF34C33EA3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5" name="Chevron 5">
            <a:extLst>
              <a:ext uri="{FF2B5EF4-FFF2-40B4-BE49-F238E27FC236}">
                <a16:creationId xmlns:a16="http://schemas.microsoft.com/office/drawing/2014/main" id="{E137B1CF-D075-4308-B973-47B81B5135A4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6" name="Chevron 6">
            <a:extLst>
              <a:ext uri="{FF2B5EF4-FFF2-40B4-BE49-F238E27FC236}">
                <a16:creationId xmlns:a16="http://schemas.microsoft.com/office/drawing/2014/main" id="{6552143B-10C3-400E-BB3C-21BC5528EEBB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7" name="Chevron 7">
            <a:extLst>
              <a:ext uri="{FF2B5EF4-FFF2-40B4-BE49-F238E27FC236}">
                <a16:creationId xmlns:a16="http://schemas.microsoft.com/office/drawing/2014/main" id="{4B24886F-DACE-43E6-9D9A-00BF95E1EB05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C3C81A-37DD-45EA-8B36-568BDE13FBB1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hevron 8">
            <a:extLst>
              <a:ext uri="{FF2B5EF4-FFF2-40B4-BE49-F238E27FC236}">
                <a16:creationId xmlns:a16="http://schemas.microsoft.com/office/drawing/2014/main" id="{8CE362A5-4FBD-4C43-A39A-E221DB4E07EA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48676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hevron 3">
            <a:extLst>
              <a:ext uri="{FF2B5EF4-FFF2-40B4-BE49-F238E27FC236}">
                <a16:creationId xmlns:a16="http://schemas.microsoft.com/office/drawing/2014/main" id="{D8EF0AE1-F6FD-44BE-8613-8CC2E72BAE23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1AC2E576-7613-4AC0-949E-F740A290702A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5" name="Chevron 5">
            <a:extLst>
              <a:ext uri="{FF2B5EF4-FFF2-40B4-BE49-F238E27FC236}">
                <a16:creationId xmlns:a16="http://schemas.microsoft.com/office/drawing/2014/main" id="{7C1E496F-2681-4212-A264-607D97F354AD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6" name="Chevron 6">
            <a:extLst>
              <a:ext uri="{FF2B5EF4-FFF2-40B4-BE49-F238E27FC236}">
                <a16:creationId xmlns:a16="http://schemas.microsoft.com/office/drawing/2014/main" id="{C18B7D47-5136-4A4E-9CDA-CF11898F2C00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7" name="Chevron 7">
            <a:extLst>
              <a:ext uri="{FF2B5EF4-FFF2-40B4-BE49-F238E27FC236}">
                <a16:creationId xmlns:a16="http://schemas.microsoft.com/office/drawing/2014/main" id="{738F6833-9CE5-415F-838A-27A705FB40F8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5E44B0-9EE7-46BD-950B-F788C2DC254F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hevron 8">
            <a:extLst>
              <a:ext uri="{FF2B5EF4-FFF2-40B4-BE49-F238E27FC236}">
                <a16:creationId xmlns:a16="http://schemas.microsoft.com/office/drawing/2014/main" id="{C00FA2A3-180B-4B09-BF78-74EFE3A9D884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69893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A3A8-472F-6D49-A4E0-19B644B60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C189C-D7CE-004E-A4C7-31064DF8F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336F5-6D2A-374F-81FC-2C209220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DB7A5-3013-DC43-8D18-32BE0EFC6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A48F5-15BB-4E43-BA9A-2F059D78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7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4F53-365C-2142-AA79-7E87EBB7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075D-7CE9-3347-BE21-94310AB45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6624A-CA36-5E46-A218-317E939D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D45E6-51D4-7647-8058-6A40DE09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B5939-B555-8849-8737-C1F6FBCE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2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75F6-B452-EB45-B180-954AD213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43F38-4C91-234A-98F9-01911DA3C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30F0A-7F7D-7946-8341-3841767D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5EC6B-9848-A948-BC93-4D4FBD29C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45F8D-BAEF-5142-B8BB-A960ABD3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87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DEE2-6862-AC4B-8188-269CF713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1908-0E4B-A849-B86D-4C42E092B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91C97-CC2D-4D49-A1ED-400999E68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511B5-0CEC-204C-BF75-0A60E01B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9C760-DD40-0D4D-A201-65C2BC4E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37B64-6199-7A41-8510-5802FA90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24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A2E5-C899-794A-AC00-88DBC1CB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91311-15FE-0E4D-B023-30D23CF55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F2F99-06C2-5742-BFB4-4F14FFE7F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852D3-24C0-644B-828F-AD6EF1483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74B40-DB2A-864E-B666-21D7D1537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2D338B-D6D0-E640-A044-47407D33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442BB-EB6D-9248-BE7C-278E116B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62D19-A2FD-1546-B419-C7B4E026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42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7E18-DEB6-D84A-9CD3-5279E69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28C98-A615-2247-81BD-BF702E8D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63189-374C-784A-90B1-F200E3D4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E502A-A947-C34F-9B13-32A27EA2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8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EA381245-ABBE-414C-900E-02A172C4BA59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rgbClr val="AA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1F400436-2091-A44E-8D24-D6FA24F22E60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3D0BC3B2-0F85-D44C-9936-6AFEFF8DBCA2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E6857945-C1B5-C242-BFD7-1299F989FD16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182AC0F3-C2F5-CC49-A91F-E0C4B246A397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164438-50B5-E544-891A-BFBD943613F4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EDD506B8-9736-4B45-BE24-9E41E4A16DE2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16638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8BD7B-B94D-044E-8561-F18B8352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79501-7CCE-474E-8740-82935447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4791-F357-B94B-A23C-14614D83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53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6E5C-9616-2044-A5C1-A03290A4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C264A-B0AF-AD4B-870D-E16954A8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1B6B-ED15-1640-8FEB-0305B9548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0AF87-6CC1-1A44-83A8-85313DF9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CD699-55F6-0D41-ACAE-3313AC30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C0561-E86E-104B-AEDE-B60C9E0B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416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D156-89AD-7947-AE05-D12CAA98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D189B-E200-EF40-BDBF-EF47BB11C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A6446-1FD8-734D-8C27-78A3E4DE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26645-66CE-7A4F-BCBF-2BAC3973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8DF02-72EE-C043-88BF-54AC4CC0F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0EA8D-4474-3341-A03F-715C72F9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4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3007-E2CA-2243-A7E7-613AFBA0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FE619-7D27-DB41-994A-8BD196097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684A1-DC83-D741-AEA2-139A0EE94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4225-C5DE-0F48-BA1C-F1C91F27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C618B-3DC4-FA45-8E65-4CFE0B0F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7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A0477-589A-1544-8BC8-D11A8CD03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21803-DC61-BF4C-ABDC-41E5549A3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7B07-FDCC-0646-BEBB-1D5D45AA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DCD0E-B6B3-A24A-9D80-23881B56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79ABB-53F4-304E-B942-B7E5E2DC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884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evron 3">
            <a:extLst>
              <a:ext uri="{FF2B5EF4-FFF2-40B4-BE49-F238E27FC236}">
                <a16:creationId xmlns:a16="http://schemas.microsoft.com/office/drawing/2014/main" id="{D805930B-DDF0-4105-8CD6-28C9F6CB921C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9" name="Chevron 4">
            <a:extLst>
              <a:ext uri="{FF2B5EF4-FFF2-40B4-BE49-F238E27FC236}">
                <a16:creationId xmlns:a16="http://schemas.microsoft.com/office/drawing/2014/main" id="{91BCD971-A4B9-4626-855F-86CF51BAD33D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rgbClr val="AA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20" name="Chevron 5">
            <a:extLst>
              <a:ext uri="{FF2B5EF4-FFF2-40B4-BE49-F238E27FC236}">
                <a16:creationId xmlns:a16="http://schemas.microsoft.com/office/drawing/2014/main" id="{54CFECE6-3B67-4E11-B49A-7743F2D4C792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21" name="Chevron 6">
            <a:extLst>
              <a:ext uri="{FF2B5EF4-FFF2-40B4-BE49-F238E27FC236}">
                <a16:creationId xmlns:a16="http://schemas.microsoft.com/office/drawing/2014/main" id="{4BA0ABB2-251D-4BFA-B1B9-FC7D6D69A379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22" name="Chevron 7">
            <a:extLst>
              <a:ext uri="{FF2B5EF4-FFF2-40B4-BE49-F238E27FC236}">
                <a16:creationId xmlns:a16="http://schemas.microsoft.com/office/drawing/2014/main" id="{3EC64DA2-6AD0-4E88-BE14-69D66E3A378E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A9C31A-1194-4F05-AB1E-4D10E74928EA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hevron 8">
            <a:extLst>
              <a:ext uri="{FF2B5EF4-FFF2-40B4-BE49-F238E27FC236}">
                <a16:creationId xmlns:a16="http://schemas.microsoft.com/office/drawing/2014/main" id="{F73249FA-957B-4A8E-85CE-918CC8AFB213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519862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hevron 3">
            <a:extLst>
              <a:ext uri="{FF2B5EF4-FFF2-40B4-BE49-F238E27FC236}">
                <a16:creationId xmlns:a16="http://schemas.microsoft.com/office/drawing/2014/main" id="{614D1CA6-8E1E-4B3F-8BF0-0A0C254AAA8B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2" name="Chevron 4">
            <a:extLst>
              <a:ext uri="{FF2B5EF4-FFF2-40B4-BE49-F238E27FC236}">
                <a16:creationId xmlns:a16="http://schemas.microsoft.com/office/drawing/2014/main" id="{40A749CC-D80B-46DA-ACE5-F16E7B531200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3" name="Chevron 5">
            <a:extLst>
              <a:ext uri="{FF2B5EF4-FFF2-40B4-BE49-F238E27FC236}">
                <a16:creationId xmlns:a16="http://schemas.microsoft.com/office/drawing/2014/main" id="{D6793D36-1C65-4BD1-94EB-1C2901CE9B7D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rgbClr val="AA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4" name="Chevron 6">
            <a:extLst>
              <a:ext uri="{FF2B5EF4-FFF2-40B4-BE49-F238E27FC236}">
                <a16:creationId xmlns:a16="http://schemas.microsoft.com/office/drawing/2014/main" id="{D4ED24AA-6603-44F0-B850-757EFF84286C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5" name="Chevron 7">
            <a:extLst>
              <a:ext uri="{FF2B5EF4-FFF2-40B4-BE49-F238E27FC236}">
                <a16:creationId xmlns:a16="http://schemas.microsoft.com/office/drawing/2014/main" id="{66D46079-58BF-4069-80FC-811AE70DEA01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840EB5-A6AD-4EF6-A390-EA3F5D679DC5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hevron 8">
            <a:extLst>
              <a:ext uri="{FF2B5EF4-FFF2-40B4-BE49-F238E27FC236}">
                <a16:creationId xmlns:a16="http://schemas.microsoft.com/office/drawing/2014/main" id="{FD334E36-C187-4667-9D98-5F4D24879274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3776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hevron 3">
            <a:extLst>
              <a:ext uri="{FF2B5EF4-FFF2-40B4-BE49-F238E27FC236}">
                <a16:creationId xmlns:a16="http://schemas.microsoft.com/office/drawing/2014/main" id="{049D04C2-8160-43A6-A146-0AA82F821BF7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2" name="Chevron 4">
            <a:extLst>
              <a:ext uri="{FF2B5EF4-FFF2-40B4-BE49-F238E27FC236}">
                <a16:creationId xmlns:a16="http://schemas.microsoft.com/office/drawing/2014/main" id="{7D0B504A-66CC-4245-BD62-382FAB1A47BA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3" name="Chevron 5">
            <a:extLst>
              <a:ext uri="{FF2B5EF4-FFF2-40B4-BE49-F238E27FC236}">
                <a16:creationId xmlns:a16="http://schemas.microsoft.com/office/drawing/2014/main" id="{1B81DB81-6FD1-4767-B29B-581211312026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4" name="Chevron 6">
            <a:extLst>
              <a:ext uri="{FF2B5EF4-FFF2-40B4-BE49-F238E27FC236}">
                <a16:creationId xmlns:a16="http://schemas.microsoft.com/office/drawing/2014/main" id="{6B34682F-8A58-437F-9684-6C16DE331645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5" name="Chevron 7">
            <a:extLst>
              <a:ext uri="{FF2B5EF4-FFF2-40B4-BE49-F238E27FC236}">
                <a16:creationId xmlns:a16="http://schemas.microsoft.com/office/drawing/2014/main" id="{400F4736-4DF7-4B3F-A07C-5E0008EF95DF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1FDF43-E018-40F3-83BA-EBE97E00F796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hevron 8">
            <a:extLst>
              <a:ext uri="{FF2B5EF4-FFF2-40B4-BE49-F238E27FC236}">
                <a16:creationId xmlns:a16="http://schemas.microsoft.com/office/drawing/2014/main" id="{0423DB56-D4C9-4BC7-8E88-67019492B025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1644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hevron 3">
            <a:extLst>
              <a:ext uri="{FF2B5EF4-FFF2-40B4-BE49-F238E27FC236}">
                <a16:creationId xmlns:a16="http://schemas.microsoft.com/office/drawing/2014/main" id="{E05956DA-BD78-44E5-9BE7-888C1ABEAC13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2" name="Chevron 4">
            <a:extLst>
              <a:ext uri="{FF2B5EF4-FFF2-40B4-BE49-F238E27FC236}">
                <a16:creationId xmlns:a16="http://schemas.microsoft.com/office/drawing/2014/main" id="{3235F776-87FB-4B1A-963C-AFA218B7766F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3" name="Chevron 5">
            <a:extLst>
              <a:ext uri="{FF2B5EF4-FFF2-40B4-BE49-F238E27FC236}">
                <a16:creationId xmlns:a16="http://schemas.microsoft.com/office/drawing/2014/main" id="{4814D7CE-0993-4CC2-B86A-53DFE9366382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4" name="Chevron 6">
            <a:extLst>
              <a:ext uri="{FF2B5EF4-FFF2-40B4-BE49-F238E27FC236}">
                <a16:creationId xmlns:a16="http://schemas.microsoft.com/office/drawing/2014/main" id="{F7D57BC8-DF5A-4048-B557-A79BCE520EEE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5" name="Chevron 7">
            <a:extLst>
              <a:ext uri="{FF2B5EF4-FFF2-40B4-BE49-F238E27FC236}">
                <a16:creationId xmlns:a16="http://schemas.microsoft.com/office/drawing/2014/main" id="{FD00A6EA-7A0C-4C82-B057-4AF724D76EC6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rgbClr val="AA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22D204-E2E6-4154-840B-9D5D9EF64EE4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hevron 8">
            <a:extLst>
              <a:ext uri="{FF2B5EF4-FFF2-40B4-BE49-F238E27FC236}">
                <a16:creationId xmlns:a16="http://schemas.microsoft.com/office/drawing/2014/main" id="{7BBAB21B-BFAE-4BE6-8773-455DC6400831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46793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hevron 3">
            <a:extLst>
              <a:ext uri="{FF2B5EF4-FFF2-40B4-BE49-F238E27FC236}">
                <a16:creationId xmlns:a16="http://schemas.microsoft.com/office/drawing/2014/main" id="{E1A37482-CA10-425C-84A5-CFB778E8081A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2" name="Chevron 4">
            <a:extLst>
              <a:ext uri="{FF2B5EF4-FFF2-40B4-BE49-F238E27FC236}">
                <a16:creationId xmlns:a16="http://schemas.microsoft.com/office/drawing/2014/main" id="{8D18598E-DDCB-4950-8433-7C24A43859B9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3" name="Chevron 5">
            <a:extLst>
              <a:ext uri="{FF2B5EF4-FFF2-40B4-BE49-F238E27FC236}">
                <a16:creationId xmlns:a16="http://schemas.microsoft.com/office/drawing/2014/main" id="{23DF786A-3D6C-443C-BD3D-B2B5BD629169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4" name="Chevron 6">
            <a:extLst>
              <a:ext uri="{FF2B5EF4-FFF2-40B4-BE49-F238E27FC236}">
                <a16:creationId xmlns:a16="http://schemas.microsoft.com/office/drawing/2014/main" id="{458FEEC2-AF0B-4DB6-BAE6-78B7FDB9469D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5" name="Chevron 7">
            <a:extLst>
              <a:ext uri="{FF2B5EF4-FFF2-40B4-BE49-F238E27FC236}">
                <a16:creationId xmlns:a16="http://schemas.microsoft.com/office/drawing/2014/main" id="{27D11303-8ADF-4CB0-8EB7-D5F0FF96C537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B1F6CF-8970-41B8-AE10-6A47E2263676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hevron 8">
            <a:extLst>
              <a:ext uri="{FF2B5EF4-FFF2-40B4-BE49-F238E27FC236}">
                <a16:creationId xmlns:a16="http://schemas.microsoft.com/office/drawing/2014/main" id="{7888D98F-C868-4018-A7F1-DD98B4EFEC0A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0067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hevron 3">
            <a:extLst>
              <a:ext uri="{FF2B5EF4-FFF2-40B4-BE49-F238E27FC236}">
                <a16:creationId xmlns:a16="http://schemas.microsoft.com/office/drawing/2014/main" id="{E0B8043A-DFE2-4B76-8285-8FEE2B680EA7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rgbClr val="AA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3" name="Chevron 4">
            <a:extLst>
              <a:ext uri="{FF2B5EF4-FFF2-40B4-BE49-F238E27FC236}">
                <a16:creationId xmlns:a16="http://schemas.microsoft.com/office/drawing/2014/main" id="{BEC97AFB-7D5C-4DAB-A5FD-520079E88235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4" name="Chevron 5">
            <a:extLst>
              <a:ext uri="{FF2B5EF4-FFF2-40B4-BE49-F238E27FC236}">
                <a16:creationId xmlns:a16="http://schemas.microsoft.com/office/drawing/2014/main" id="{B0CBC284-3267-4418-A5B1-8EF675C4D425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5" name="Chevron 6">
            <a:extLst>
              <a:ext uri="{FF2B5EF4-FFF2-40B4-BE49-F238E27FC236}">
                <a16:creationId xmlns:a16="http://schemas.microsoft.com/office/drawing/2014/main" id="{E1697E35-7C8B-4BE4-8DB1-FF6A834091AA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6" name="Chevron 7">
            <a:extLst>
              <a:ext uri="{FF2B5EF4-FFF2-40B4-BE49-F238E27FC236}">
                <a16:creationId xmlns:a16="http://schemas.microsoft.com/office/drawing/2014/main" id="{572FE5E3-0ECB-491D-88E6-0A6AE8272414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D9DB-4CB7-4DA3-86AE-18C0D592D6D9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hevron 8">
            <a:extLst>
              <a:ext uri="{FF2B5EF4-FFF2-40B4-BE49-F238E27FC236}">
                <a16:creationId xmlns:a16="http://schemas.microsoft.com/office/drawing/2014/main" id="{F00CEBDD-FF51-4DDB-9339-3C5FA16B5453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0819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 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hevron 3">
            <a:extLst>
              <a:ext uri="{FF2B5EF4-FFF2-40B4-BE49-F238E27FC236}">
                <a16:creationId xmlns:a16="http://schemas.microsoft.com/office/drawing/2014/main" id="{D7055B56-2E54-4505-99B9-1D0A4A0C053B}"/>
              </a:ext>
            </a:extLst>
          </p:cNvPr>
          <p:cNvSpPr/>
          <p:nvPr userDrawn="1"/>
        </p:nvSpPr>
        <p:spPr>
          <a:xfrm>
            <a:off x="0" y="4595481"/>
            <a:ext cx="1645920" cy="45634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Company Overview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52F351A7-E98B-4B9B-88D0-945A3BCEE5EC}"/>
              </a:ext>
            </a:extLst>
          </p:cNvPr>
          <p:cNvSpPr/>
          <p:nvPr userDrawn="1"/>
        </p:nvSpPr>
        <p:spPr>
          <a:xfrm>
            <a:off x="1471036" y="4594623"/>
            <a:ext cx="1758934" cy="45720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Industry Analysis &amp; Competitive Positioning</a:t>
            </a:r>
          </a:p>
        </p:txBody>
      </p:sp>
      <p:sp>
        <p:nvSpPr>
          <p:cNvPr id="15" name="Chevron 5">
            <a:extLst>
              <a:ext uri="{FF2B5EF4-FFF2-40B4-BE49-F238E27FC236}">
                <a16:creationId xmlns:a16="http://schemas.microsoft.com/office/drawing/2014/main" id="{AB862D04-2FF7-4A07-BB4D-AB433B030CF6}"/>
              </a:ext>
            </a:extLst>
          </p:cNvPr>
          <p:cNvSpPr/>
          <p:nvPr userDrawn="1"/>
        </p:nvSpPr>
        <p:spPr>
          <a:xfrm>
            <a:off x="3042250" y="4593456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Valuation</a:t>
            </a:r>
          </a:p>
        </p:txBody>
      </p:sp>
      <p:sp>
        <p:nvSpPr>
          <p:cNvPr id="16" name="Chevron 6">
            <a:extLst>
              <a:ext uri="{FF2B5EF4-FFF2-40B4-BE49-F238E27FC236}">
                <a16:creationId xmlns:a16="http://schemas.microsoft.com/office/drawing/2014/main" id="{FA75C5A4-4064-48A1-969C-70F30B7D3111}"/>
              </a:ext>
            </a:extLst>
          </p:cNvPr>
          <p:cNvSpPr/>
          <p:nvPr userDrawn="1"/>
        </p:nvSpPr>
        <p:spPr>
          <a:xfrm>
            <a:off x="4527487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17" name="Chevron 7">
            <a:extLst>
              <a:ext uri="{FF2B5EF4-FFF2-40B4-BE49-F238E27FC236}">
                <a16:creationId xmlns:a16="http://schemas.microsoft.com/office/drawing/2014/main" id="{B676E814-C2D6-4367-9691-64ECC743FDA0}"/>
              </a:ext>
            </a:extLst>
          </p:cNvPr>
          <p:cNvSpPr/>
          <p:nvPr userDrawn="1"/>
        </p:nvSpPr>
        <p:spPr>
          <a:xfrm>
            <a:off x="59959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Investment Risk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B82ECA-07FC-46E4-A9D9-BD238A1362E4}"/>
              </a:ext>
            </a:extLst>
          </p:cNvPr>
          <p:cNvSpPr/>
          <p:nvPr userDrawn="1"/>
        </p:nvSpPr>
        <p:spPr>
          <a:xfrm>
            <a:off x="7726166" y="4674742"/>
            <a:ext cx="1335641" cy="377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hevron 8">
            <a:extLst>
              <a:ext uri="{FF2B5EF4-FFF2-40B4-BE49-F238E27FC236}">
                <a16:creationId xmlns:a16="http://schemas.microsoft.com/office/drawing/2014/main" id="{10EE8353-895D-4609-8576-B457E295544F}"/>
              </a:ext>
            </a:extLst>
          </p:cNvPr>
          <p:cNvSpPr/>
          <p:nvPr userDrawn="1"/>
        </p:nvSpPr>
        <p:spPr>
          <a:xfrm>
            <a:off x="7454161" y="4594623"/>
            <a:ext cx="1645920" cy="457200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9970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093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      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8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52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Rockwel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A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45D50-8C3A-A645-83F3-C8940D0C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13FCA-8F69-FB4C-8B02-63B91570A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C8934-B23B-8D4B-8155-056BC6F58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D3C88-6C56-034D-8BE6-B7D9FEF53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D2484-00A3-9945-939E-B2A716385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FE38-B5C9-2B41-A329-02527A16B6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1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65431"/>
            <a:ext cx="9144529" cy="1662445"/>
          </a:xfrm>
        </p:spPr>
        <p:txBody>
          <a:bodyPr>
            <a:normAutofit fontScale="90000"/>
          </a:bodyPr>
          <a:lstStyle/>
          <a:p>
            <a:r>
              <a:rPr lang="en-US" dirty="0"/>
              <a:t>MGM Resorts International (MGM)</a:t>
            </a:r>
            <a:br>
              <a:rPr lang="en-US" dirty="0"/>
            </a:br>
            <a:r>
              <a:rPr lang="en-US" dirty="0"/>
              <a:t>Analyst: Yada So</a:t>
            </a:r>
            <a:br>
              <a:rPr lang="en-US" dirty="0"/>
            </a:br>
            <a:r>
              <a:rPr lang="en-US" dirty="0"/>
              <a:t>Portfolio Manager: Lien Chau</a:t>
            </a:r>
            <a:br>
              <a:rPr lang="en-US" dirty="0"/>
            </a:br>
            <a:r>
              <a:rPr lang="en-US" dirty="0"/>
              <a:t>Valuation Date: September 01, 2023</a:t>
            </a:r>
          </a:p>
        </p:txBody>
      </p:sp>
    </p:spTree>
    <p:extLst>
      <p:ext uri="{BB962C8B-B14F-4D97-AF65-F5344CB8AC3E}">
        <p14:creationId xmlns:p14="http://schemas.microsoft.com/office/powerpoint/2010/main" val="95445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F2B6625-7089-A857-0B4D-ADE63087CB61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Forecasted Revenue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F012670-88F2-2FFB-1FD7-A7D902D556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795152"/>
              </p:ext>
            </p:extLst>
          </p:nvPr>
        </p:nvGraphicFramePr>
        <p:xfrm>
          <a:off x="4254281" y="772743"/>
          <a:ext cx="4572000" cy="271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972CE77-E536-6366-322B-DA180B87B7A7}"/>
              </a:ext>
            </a:extLst>
          </p:cNvPr>
          <p:cNvSpPr/>
          <p:nvPr/>
        </p:nvSpPr>
        <p:spPr>
          <a:xfrm>
            <a:off x="291537" y="726298"/>
            <a:ext cx="3707026" cy="263367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B1801E"/>
          </a:solidFill>
          <a:ln>
            <a:solidFill>
              <a:srgbClr val="B1801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Key Drivers</a:t>
            </a:r>
            <a:endParaRPr lang="en-US" sz="11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F40035-4033-2FB3-DB7B-D8F26702E889}"/>
              </a:ext>
            </a:extLst>
          </p:cNvPr>
          <p:cNvSpPr/>
          <p:nvPr/>
        </p:nvSpPr>
        <p:spPr>
          <a:xfrm>
            <a:off x="291537" y="998800"/>
            <a:ext cx="3707026" cy="1632587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B1801E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200" dirty="0"/>
              <a:t># of visitors to Las Vegas in 2023 recovered to 96% of 2019 level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# of visitors to Macau in 2023 recovered to 60% of 2019 level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Strong growth in the Sports betting and iGaming industry in the US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The resort in Japan is expected to open in 2030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82EBA3-81A0-A82A-77A2-3C24ADB890AF}"/>
              </a:ext>
            </a:extLst>
          </p:cNvPr>
          <p:cNvSpPr/>
          <p:nvPr/>
        </p:nvSpPr>
        <p:spPr>
          <a:xfrm>
            <a:off x="291537" y="2758328"/>
            <a:ext cx="3707026" cy="263367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B1801E"/>
          </a:solidFill>
          <a:ln>
            <a:solidFill>
              <a:srgbClr val="B1801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Negative Factors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D3325-C73B-AD8A-CE2B-680103C528F5}"/>
              </a:ext>
            </a:extLst>
          </p:cNvPr>
          <p:cNvSpPr/>
          <p:nvPr/>
        </p:nvSpPr>
        <p:spPr>
          <a:xfrm>
            <a:off x="291537" y="3030831"/>
            <a:ext cx="3707026" cy="526278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B1801E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200" dirty="0"/>
              <a:t>Rising interest rates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Fear of economic recession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875ED8-4CF9-5022-8295-4CD0F8AC7DFB}"/>
              </a:ext>
            </a:extLst>
          </p:cNvPr>
          <p:cNvSpPr/>
          <p:nvPr/>
        </p:nvSpPr>
        <p:spPr>
          <a:xfrm>
            <a:off x="291537" y="3653042"/>
            <a:ext cx="2459412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B1801E"/>
          </a:solidFill>
          <a:ln>
            <a:solidFill>
              <a:srgbClr val="B1801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Historical CAGR of MGM Revenue (2010-2019)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80895D-B9FB-0DE6-C65B-B24FF704BD75}"/>
              </a:ext>
            </a:extLst>
          </p:cNvPr>
          <p:cNvSpPr/>
          <p:nvPr/>
        </p:nvSpPr>
        <p:spPr>
          <a:xfrm>
            <a:off x="291537" y="3941042"/>
            <a:ext cx="2459412" cy="514905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B1801E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8.76%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80C2991-AAF4-F3FD-68AF-275496916814}"/>
              </a:ext>
            </a:extLst>
          </p:cNvPr>
          <p:cNvSpPr/>
          <p:nvPr/>
        </p:nvSpPr>
        <p:spPr>
          <a:xfrm>
            <a:off x="3210393" y="3650462"/>
            <a:ext cx="2516233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B1801E"/>
          </a:solidFill>
          <a:ln>
            <a:solidFill>
              <a:srgbClr val="B1801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Forecasted CAGR of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Industry</a:t>
            </a: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 Revenue (2023-2028)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14EE33C-C115-81EF-0999-16AF6F3CD8A0}"/>
              </a:ext>
            </a:extLst>
          </p:cNvPr>
          <p:cNvSpPr/>
          <p:nvPr/>
        </p:nvSpPr>
        <p:spPr>
          <a:xfrm>
            <a:off x="3210393" y="3938462"/>
            <a:ext cx="2516233" cy="514905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B1801E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3.1% (Casinos in the World)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4.6% (Hotels in the US)</a:t>
            </a:r>
          </a:p>
          <a:p>
            <a:endParaRPr lang="en-US" sz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A414C0E-6886-5379-90EA-D7382504F044}"/>
              </a:ext>
            </a:extLst>
          </p:cNvPr>
          <p:cNvSpPr/>
          <p:nvPr/>
        </p:nvSpPr>
        <p:spPr>
          <a:xfrm>
            <a:off x="6183488" y="3640133"/>
            <a:ext cx="2668975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B1801E"/>
          </a:solidFill>
          <a:ln>
            <a:solidFill>
              <a:srgbClr val="B1801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Forecasted Growth Rate of MGM Revenue (2023-2027)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BC4A06-8832-75C8-1D58-845DBD608A4C}"/>
              </a:ext>
            </a:extLst>
          </p:cNvPr>
          <p:cNvSpPr/>
          <p:nvPr/>
        </p:nvSpPr>
        <p:spPr>
          <a:xfrm>
            <a:off x="6183488" y="3928133"/>
            <a:ext cx="2668975" cy="514905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B1801E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2024-2027: 3% (World GDP Growth)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2023: ~ 19%</a:t>
            </a:r>
          </a:p>
        </p:txBody>
      </p:sp>
    </p:spTree>
    <p:extLst>
      <p:ext uri="{BB962C8B-B14F-4D97-AF65-F5344CB8AC3E}">
        <p14:creationId xmlns:p14="http://schemas.microsoft.com/office/powerpoint/2010/main" val="291094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1C10EB8-AEF9-BD24-FC9C-F9A10AD80368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DCF Valuation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645E6B-8B07-43DA-6CE4-0265F3AD1E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946260"/>
              </p:ext>
            </p:extLst>
          </p:nvPr>
        </p:nvGraphicFramePr>
        <p:xfrm>
          <a:off x="3758339" y="982693"/>
          <a:ext cx="4572000" cy="271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E79F58-AE63-0549-7BD2-D377B254F9D1}"/>
              </a:ext>
            </a:extLst>
          </p:cNvPr>
          <p:cNvSpPr/>
          <p:nvPr/>
        </p:nvSpPr>
        <p:spPr>
          <a:xfrm>
            <a:off x="756487" y="731427"/>
            <a:ext cx="2278940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B1801E"/>
          </a:solidFill>
          <a:ln>
            <a:solidFill>
              <a:srgbClr val="B1801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Key Assumptions</a:t>
            </a:r>
            <a:endParaRPr lang="en-US" sz="11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E4DB19-F394-97BB-326C-B87491C97D6A}"/>
              </a:ext>
            </a:extLst>
          </p:cNvPr>
          <p:cNvSpPr/>
          <p:nvPr/>
        </p:nvSpPr>
        <p:spPr>
          <a:xfrm>
            <a:off x="756487" y="1019427"/>
            <a:ext cx="2278940" cy="514905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B1801E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Growth Rate: 3%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Capex: ~ $300 Million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B488E1-3BF9-ECAB-0417-A420A2957F38}"/>
              </a:ext>
            </a:extLst>
          </p:cNvPr>
          <p:cNvSpPr/>
          <p:nvPr/>
        </p:nvSpPr>
        <p:spPr>
          <a:xfrm>
            <a:off x="745468" y="1726927"/>
            <a:ext cx="2278940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B1801E"/>
          </a:solidFill>
          <a:ln>
            <a:solidFill>
              <a:srgbClr val="B1801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Valuation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0BC688-91B5-4D1C-BDFB-19BEB27826DB}"/>
              </a:ext>
            </a:extLst>
          </p:cNvPr>
          <p:cNvSpPr/>
          <p:nvPr/>
        </p:nvSpPr>
        <p:spPr>
          <a:xfrm>
            <a:off x="745468" y="2014927"/>
            <a:ext cx="2278940" cy="1113647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B1801E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Beta = 2.08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Cost of Equity = 15.54%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Cost of Debt = 8.73%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WACC: 9.61%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Terminal Growth Rate: 2.5%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269249-5F50-F814-FE68-F31F3347399C}"/>
              </a:ext>
            </a:extLst>
          </p:cNvPr>
          <p:cNvSpPr/>
          <p:nvPr/>
        </p:nvSpPr>
        <p:spPr>
          <a:xfrm>
            <a:off x="736853" y="3358410"/>
            <a:ext cx="2278940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B1801E"/>
          </a:solidFill>
          <a:ln>
            <a:solidFill>
              <a:srgbClr val="B1801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Target Price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C7DAA6-FA1B-BD8F-61ED-24E11980C96B}"/>
              </a:ext>
            </a:extLst>
          </p:cNvPr>
          <p:cNvSpPr/>
          <p:nvPr/>
        </p:nvSpPr>
        <p:spPr>
          <a:xfrm>
            <a:off x="736853" y="3646410"/>
            <a:ext cx="2278940" cy="708461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B1801E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B050"/>
                </a:solidFill>
              </a:rPr>
              <a:t>Target Price: $49.31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B050"/>
                </a:solidFill>
              </a:rPr>
              <a:t>Current Price: $44.35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B050"/>
                </a:solidFill>
              </a:rPr>
              <a:t>Upside: 11.19%</a:t>
            </a:r>
          </a:p>
        </p:txBody>
      </p:sp>
    </p:spTree>
    <p:extLst>
      <p:ext uri="{BB962C8B-B14F-4D97-AF65-F5344CB8AC3E}">
        <p14:creationId xmlns:p14="http://schemas.microsoft.com/office/powerpoint/2010/main" val="344664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9D46109-0C3E-2E1E-A087-F2E6F87BE3B4}"/>
              </a:ext>
            </a:extLst>
          </p:cNvPr>
          <p:cNvSpPr/>
          <p:nvPr/>
        </p:nvSpPr>
        <p:spPr>
          <a:xfrm>
            <a:off x="477108" y="903938"/>
            <a:ext cx="1991881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B1801E"/>
          </a:solidFill>
          <a:ln>
            <a:solidFill>
              <a:srgbClr val="B1801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P/E Valuation (50%) 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F937720-E766-3E2F-CB4B-1EA7FC39EE8D}"/>
              </a:ext>
            </a:extLst>
          </p:cNvPr>
          <p:cNvSpPr/>
          <p:nvPr/>
        </p:nvSpPr>
        <p:spPr>
          <a:xfrm>
            <a:off x="477108" y="1191938"/>
            <a:ext cx="1991881" cy="631349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B1801E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lang="en-US" sz="1100" b="0" kern="1200" dirty="0">
                <a:latin typeface="Arial" panose="020B0604020202020204" pitchFamily="34" charset="0"/>
                <a:cs typeface="Arial" panose="020B0604020202020204" pitchFamily="34" charset="0"/>
              </a:rPr>
              <a:t> P/E: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17.18</a:t>
            </a:r>
            <a:endParaRPr lang="en-US" sz="1100" b="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kern="1200" dirty="0">
                <a:latin typeface="Arial" panose="020B0604020202020204" pitchFamily="34" charset="0"/>
                <a:cs typeface="Arial" panose="020B0604020202020204" pitchFamily="34" charset="0"/>
              </a:rPr>
              <a:t>Forecasted EPS: 2.22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kern="1200" dirty="0">
                <a:latin typeface="Arial" panose="020B0604020202020204" pitchFamily="34" charset="0"/>
                <a:cs typeface="Arial" panose="020B0604020202020204" pitchFamily="34" charset="0"/>
              </a:rPr>
              <a:t>Target Price: $38.15 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100" b="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7E2576-20C4-3151-EB8E-A2CC40F8FB1D}"/>
              </a:ext>
            </a:extLst>
          </p:cNvPr>
          <p:cNvSpPr/>
          <p:nvPr/>
        </p:nvSpPr>
        <p:spPr>
          <a:xfrm>
            <a:off x="487887" y="1929848"/>
            <a:ext cx="1991881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B1801E"/>
          </a:solidFill>
          <a:ln>
            <a:solidFill>
              <a:srgbClr val="B1801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EV/EBITDA (50%)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A662E-24DC-F25C-0460-6598C231AF2D}"/>
              </a:ext>
            </a:extLst>
          </p:cNvPr>
          <p:cNvSpPr/>
          <p:nvPr/>
        </p:nvSpPr>
        <p:spPr>
          <a:xfrm>
            <a:off x="487887" y="2217848"/>
            <a:ext cx="1991881" cy="631349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B1801E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kern="1200" dirty="0">
                <a:latin typeface="Arial" panose="020B0604020202020204" pitchFamily="34" charset="0"/>
                <a:cs typeface="Arial" panose="020B0604020202020204" pitchFamily="34" charset="0"/>
              </a:rPr>
              <a:t>Median EV/EBITDA: 14.35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kern="1200" dirty="0">
                <a:latin typeface="Arial" panose="020B0604020202020204" pitchFamily="34" charset="0"/>
                <a:cs typeface="Arial" panose="020B0604020202020204" pitchFamily="34" charset="0"/>
              </a:rPr>
              <a:t>Target Price: $30.40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100" b="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4A2BD1-FE83-9A8E-6A9A-7E0944149C20}"/>
              </a:ext>
            </a:extLst>
          </p:cNvPr>
          <p:cNvSpPr/>
          <p:nvPr/>
        </p:nvSpPr>
        <p:spPr>
          <a:xfrm>
            <a:off x="468930" y="2985490"/>
            <a:ext cx="1991881" cy="288000"/>
          </a:xfrm>
          <a:custGeom>
            <a:avLst/>
            <a:gdLst>
              <a:gd name="connsiteX0" fmla="*/ 0 w 1991881"/>
              <a:gd name="connsiteY0" fmla="*/ 0 h 288000"/>
              <a:gd name="connsiteX1" fmla="*/ 1991881 w 1991881"/>
              <a:gd name="connsiteY1" fmla="*/ 0 h 288000"/>
              <a:gd name="connsiteX2" fmla="*/ 1991881 w 1991881"/>
              <a:gd name="connsiteY2" fmla="*/ 288000 h 288000"/>
              <a:gd name="connsiteX3" fmla="*/ 0 w 1991881"/>
              <a:gd name="connsiteY3" fmla="*/ 288000 h 288000"/>
              <a:gd name="connsiteX4" fmla="*/ 0 w 1991881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288000">
                <a:moveTo>
                  <a:pt x="0" y="0"/>
                </a:moveTo>
                <a:lnTo>
                  <a:pt x="1991881" y="0"/>
                </a:lnTo>
                <a:lnTo>
                  <a:pt x="1991881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B1801E"/>
          </a:solidFill>
          <a:ln>
            <a:solidFill>
              <a:srgbClr val="B1801E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232" tIns="44704" rIns="78232" bIns="4470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latin typeface="Arial" panose="020B0604020202020204" pitchFamily="34" charset="0"/>
                <a:cs typeface="Arial" panose="020B0604020202020204" pitchFamily="34" charset="0"/>
              </a:rPr>
              <a:t>TARGET PRICE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CE1168-1086-8976-4677-CF4B77191D73}"/>
              </a:ext>
            </a:extLst>
          </p:cNvPr>
          <p:cNvSpPr/>
          <p:nvPr/>
        </p:nvSpPr>
        <p:spPr>
          <a:xfrm>
            <a:off x="468930" y="3273490"/>
            <a:ext cx="1991881" cy="631349"/>
          </a:xfrm>
          <a:custGeom>
            <a:avLst/>
            <a:gdLst>
              <a:gd name="connsiteX0" fmla="*/ 0 w 1991881"/>
              <a:gd name="connsiteY0" fmla="*/ 0 h 631349"/>
              <a:gd name="connsiteX1" fmla="*/ 1991881 w 1991881"/>
              <a:gd name="connsiteY1" fmla="*/ 0 h 631349"/>
              <a:gd name="connsiteX2" fmla="*/ 1991881 w 1991881"/>
              <a:gd name="connsiteY2" fmla="*/ 631349 h 631349"/>
              <a:gd name="connsiteX3" fmla="*/ 0 w 1991881"/>
              <a:gd name="connsiteY3" fmla="*/ 631349 h 631349"/>
              <a:gd name="connsiteX4" fmla="*/ 0 w 1991881"/>
              <a:gd name="connsiteY4" fmla="*/ 0 h 63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881" h="631349">
                <a:moveTo>
                  <a:pt x="0" y="0"/>
                </a:moveTo>
                <a:lnTo>
                  <a:pt x="1991881" y="0"/>
                </a:lnTo>
                <a:lnTo>
                  <a:pt x="1991881" y="631349"/>
                </a:lnTo>
                <a:lnTo>
                  <a:pt x="0" y="6313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rgbClr val="B1801E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674" tIns="58674" rIns="78232" bIns="88011" numCol="1" spcCol="1270" anchor="t" anchorCtr="0">
            <a:noAutofit/>
          </a:bodyPr>
          <a:lstStyle/>
          <a:p>
            <a:pPr marL="57150" lvl="1" indent="-57150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1" kern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Price: $ 34</a:t>
            </a:r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.27</a:t>
            </a:r>
          </a:p>
          <a:p>
            <a:pPr marL="57150" lvl="1" indent="-57150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1" kern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Price: $44.35</a:t>
            </a:r>
          </a:p>
          <a:p>
            <a:pPr marL="57150" lvl="1" indent="-57150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1" kern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Downside: 22</a:t>
            </a:r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.72</a:t>
            </a:r>
            <a:r>
              <a:rPr lang="en-US" sz="1100" b="1" kern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900F26D-EE4C-EB3B-41B8-AA8772956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004154"/>
              </p:ext>
            </p:extLst>
          </p:nvPr>
        </p:nvGraphicFramePr>
        <p:xfrm>
          <a:off x="2941341" y="908974"/>
          <a:ext cx="5727217" cy="3196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76">
                  <a:extLst>
                    <a:ext uri="{9D8B030D-6E8A-4147-A177-3AD203B41FA5}">
                      <a16:colId xmlns:a16="http://schemas.microsoft.com/office/drawing/2014/main" val="111523881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1935204945"/>
                    </a:ext>
                  </a:extLst>
                </a:gridCol>
                <a:gridCol w="1101162">
                  <a:extLst>
                    <a:ext uri="{9D8B030D-6E8A-4147-A177-3AD203B41FA5}">
                      <a16:colId xmlns:a16="http://schemas.microsoft.com/office/drawing/2014/main" val="823935618"/>
                    </a:ext>
                  </a:extLst>
                </a:gridCol>
                <a:gridCol w="1101162">
                  <a:extLst>
                    <a:ext uri="{9D8B030D-6E8A-4147-A177-3AD203B41FA5}">
                      <a16:colId xmlns:a16="http://schemas.microsoft.com/office/drawing/2014/main" val="3452152961"/>
                    </a:ext>
                  </a:extLst>
                </a:gridCol>
                <a:gridCol w="1101162">
                  <a:extLst>
                    <a:ext uri="{9D8B030D-6E8A-4147-A177-3AD203B41FA5}">
                      <a16:colId xmlns:a16="http://schemas.microsoft.com/office/drawing/2014/main" val="1916589413"/>
                    </a:ext>
                  </a:extLst>
                </a:gridCol>
              </a:tblGrid>
              <a:tr h="3863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Company</a:t>
                      </a:r>
                    </a:p>
                  </a:txBody>
                  <a:tcPr marT="0">
                    <a:solidFill>
                      <a:srgbClr val="B18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Market Cap ($M)</a:t>
                      </a:r>
                    </a:p>
                  </a:txBody>
                  <a:tcPr marT="0">
                    <a:solidFill>
                      <a:srgbClr val="B18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Revenue</a:t>
                      </a:r>
                    </a:p>
                  </a:txBody>
                  <a:tcPr marT="0">
                    <a:solidFill>
                      <a:srgbClr val="B18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Forward P/E</a:t>
                      </a:r>
                    </a:p>
                  </a:txBody>
                  <a:tcPr marT="0">
                    <a:solidFill>
                      <a:srgbClr val="B18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EV/EBITDA</a:t>
                      </a:r>
                    </a:p>
                  </a:txBody>
                  <a:tcPr marT="0">
                    <a:solidFill>
                      <a:srgbClr val="B18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775132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r>
                        <a:rPr lang="en-US" sz="1050" dirty="0"/>
                        <a:t>MGM</a:t>
                      </a:r>
                    </a:p>
                  </a:txBody>
                  <a:tcPr marT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15,432.10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14,777.70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32.26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12.64 </a:t>
                      </a:r>
                    </a:p>
                  </a:txBody>
                  <a:tcPr marL="7620" marR="7620" marT="0" marB="0" anchor="b"/>
                </a:tc>
                <a:extLst>
                  <a:ext uri="{0D108BD9-81ED-4DB2-BD59-A6C34878D82A}">
                    <a16:rowId xmlns:a16="http://schemas.microsoft.com/office/drawing/2014/main" val="1092627746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r>
                        <a:rPr lang="en-US" sz="1050" dirty="0"/>
                        <a:t>Caesars</a:t>
                      </a:r>
                    </a:p>
                  </a:txBody>
                  <a:tcPr marT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11,869.90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11,417.00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14.37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7.07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03583265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r>
                        <a:rPr lang="en-US" sz="1050" dirty="0"/>
                        <a:t>Las Vegas Sands</a:t>
                      </a:r>
                    </a:p>
                  </a:txBody>
                  <a:tcPr marT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41,935.00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6,784.00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17.18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26.23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7919113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r>
                        <a:rPr lang="en-US" sz="1050" dirty="0"/>
                        <a:t>Wynn Resorts</a:t>
                      </a:r>
                    </a:p>
                  </a:txBody>
                  <a:tcPr marT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11,465.90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4,914.20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29.50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16.38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8560285"/>
                  </a:ext>
                </a:extLst>
              </a:tr>
              <a:tr h="326456">
                <a:tc>
                  <a:txBody>
                    <a:bodyPr/>
                    <a:lstStyle/>
                    <a:p>
                      <a:r>
                        <a:rPr lang="en-US" sz="1050" dirty="0"/>
                        <a:t>Boyd Gaming</a:t>
                      </a:r>
                    </a:p>
                  </a:txBody>
                  <a:tcPr marT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6,687.80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3,681.10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9.86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7.85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2916728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r>
                        <a:rPr lang="en-US" sz="1000" dirty="0"/>
                        <a:t>Penn Entertainment</a:t>
                      </a:r>
                    </a:p>
                  </a:txBody>
                  <a:tcPr marT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3,524.30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6,558.70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22.08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7.23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0086598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Melco Resorts</a:t>
                      </a:r>
                    </a:p>
                  </a:txBody>
                  <a:tcPr marT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4,904.20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2,243.30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6.93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58.42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4512039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Churchill Downs</a:t>
                      </a:r>
                    </a:p>
                  </a:txBody>
                  <a:tcPr marT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9,379.60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2,191.20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NA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16.15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7328376"/>
                  </a:ext>
                </a:extLst>
              </a:tr>
              <a:tr h="275961">
                <a:tc>
                  <a:txBody>
                    <a:bodyPr/>
                    <a:lstStyle/>
                    <a:p>
                      <a:r>
                        <a:rPr lang="en-US" sz="1050" dirty="0"/>
                        <a:t>Light &amp; Wonder</a:t>
                      </a:r>
                    </a:p>
                  </a:txBody>
                  <a:tcPr marT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6,975.10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2,729.00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34.13 </a:t>
                      </a:r>
                    </a:p>
                  </a:txBody>
                  <a:tcPr marL="7620" marR="762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12.54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1876607"/>
                  </a:ext>
                </a:extLst>
              </a:tr>
              <a:tr h="27596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Median</a:t>
                      </a:r>
                    </a:p>
                  </a:txBody>
                  <a:tcPr marT="0" anchor="b"/>
                </a:tc>
                <a:tc hMerge="1"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17.18</a:t>
                      </a:r>
                    </a:p>
                  </a:txBody>
                  <a:tcPr marT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14.35</a:t>
                      </a:r>
                    </a:p>
                  </a:txBody>
                  <a:tcPr marT="0" anchor="b"/>
                </a:tc>
                <a:extLst>
                  <a:ext uri="{0D108BD9-81ED-4DB2-BD59-A6C34878D82A}">
                    <a16:rowId xmlns:a16="http://schemas.microsoft.com/office/drawing/2014/main" val="497845305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F3D59B39-7E7E-CD9A-99AD-72C645343A60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Relative</a:t>
            </a:r>
            <a:r>
              <a:rPr lang="en-US" sz="2800" b="1" kern="1200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 Valuation</a:t>
            </a:r>
          </a:p>
        </p:txBody>
      </p:sp>
    </p:spTree>
    <p:extLst>
      <p:ext uri="{BB962C8B-B14F-4D97-AF65-F5344CB8AC3E}">
        <p14:creationId xmlns:p14="http://schemas.microsoft.com/office/powerpoint/2010/main" val="1067226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55E42A0-0469-D824-EA91-B380102CF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146401"/>
              </p:ext>
            </p:extLst>
          </p:nvPr>
        </p:nvGraphicFramePr>
        <p:xfrm>
          <a:off x="1022291" y="1075943"/>
          <a:ext cx="7005289" cy="2103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7056B67-C171-6FB7-D1B3-C58487CA40E4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Final Valuation</a:t>
            </a:r>
          </a:p>
        </p:txBody>
      </p:sp>
    </p:spTree>
    <p:extLst>
      <p:ext uri="{BB962C8B-B14F-4D97-AF65-F5344CB8AC3E}">
        <p14:creationId xmlns:p14="http://schemas.microsoft.com/office/powerpoint/2010/main" val="285824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CB63A7-DD18-A6A7-C18E-8FE2900C4066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Margins, ROA and ROE</a:t>
            </a:r>
            <a:endParaRPr lang="en-US" sz="2800" b="1" kern="1200" dirty="0">
              <a:solidFill>
                <a:srgbClr val="B1801E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8DBC51D-990D-4753-BC84-88F743171D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642870"/>
              </p:ext>
            </p:extLst>
          </p:nvPr>
        </p:nvGraphicFramePr>
        <p:xfrm>
          <a:off x="182588" y="731520"/>
          <a:ext cx="4389120" cy="2901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C405C4A-CE58-474B-9286-02E53094DD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34380"/>
              </p:ext>
            </p:extLst>
          </p:nvPr>
        </p:nvGraphicFramePr>
        <p:xfrm>
          <a:off x="4572292" y="792596"/>
          <a:ext cx="4389120" cy="2648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03E838-4766-64DC-7DB0-32518B80DC7E}"/>
              </a:ext>
            </a:extLst>
          </p:cNvPr>
          <p:cNvSpPr txBox="1"/>
          <p:nvPr/>
        </p:nvSpPr>
        <p:spPr>
          <a:xfrm>
            <a:off x="131737" y="3633001"/>
            <a:ext cx="43776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Gross margin increased 49% in 2022.</a:t>
            </a:r>
          </a:p>
          <a:p>
            <a:r>
              <a:rPr lang="en-US" sz="1400" dirty="0"/>
              <a:t>Increase of rent and amortization </a:t>
            </a:r>
          </a:p>
          <a:p>
            <a:r>
              <a:rPr lang="en-US" sz="1400" dirty="0"/>
              <a:t>→ lower EBITDA and Profit margins, compared with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8E0B0-1E5D-A37E-08E4-60352A7402C9}"/>
              </a:ext>
            </a:extLst>
          </p:cNvPr>
          <p:cNvSpPr txBox="1"/>
          <p:nvPr/>
        </p:nvSpPr>
        <p:spPr>
          <a:xfrm>
            <a:off x="4703732" y="3614920"/>
            <a:ext cx="446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 of rent and amortization → Negative ROA in 2022 </a:t>
            </a:r>
          </a:p>
          <a:p>
            <a:r>
              <a:rPr lang="en-US" sz="1400" dirty="0"/>
              <a:t>Gain related to VICI Transaction and The Mirage sale </a:t>
            </a:r>
          </a:p>
          <a:p>
            <a:r>
              <a:rPr lang="en-US" sz="1400" dirty="0"/>
              <a:t>→ Positive ROE in 2022</a:t>
            </a:r>
          </a:p>
        </p:txBody>
      </p:sp>
    </p:spTree>
    <p:extLst>
      <p:ext uri="{BB962C8B-B14F-4D97-AF65-F5344CB8AC3E}">
        <p14:creationId xmlns:p14="http://schemas.microsoft.com/office/powerpoint/2010/main" val="305221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D785E1-74FF-0578-CF95-1D4E707698E1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Debt to Equity, Current and Quick Ratios</a:t>
            </a:r>
            <a:endParaRPr lang="en-US" sz="2800" b="1" kern="1200" dirty="0">
              <a:solidFill>
                <a:srgbClr val="B1801E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CE97D4F-3F3C-4036-B12D-31CC62F7DF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608039"/>
              </p:ext>
            </p:extLst>
          </p:nvPr>
        </p:nvGraphicFramePr>
        <p:xfrm>
          <a:off x="121757" y="731520"/>
          <a:ext cx="4389120" cy="3000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F310CC5-91A2-34A9-0859-C664336A5C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93308"/>
              </p:ext>
            </p:extLst>
          </p:nvPr>
        </p:nvGraphicFramePr>
        <p:xfrm>
          <a:off x="4633123" y="731518"/>
          <a:ext cx="4389120" cy="3291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068F9E-0F26-07FC-F1E4-E39782662C06}"/>
              </a:ext>
            </a:extLst>
          </p:cNvPr>
          <p:cNvSpPr txBox="1"/>
          <p:nvPr/>
        </p:nvSpPr>
        <p:spPr>
          <a:xfrm>
            <a:off x="263471" y="3770640"/>
            <a:ext cx="4083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2022, MGM repurchased $2.8 billion of common stock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16F37-80A6-1169-24B9-3EADB9C83A74}"/>
              </a:ext>
            </a:extLst>
          </p:cNvPr>
          <p:cNvSpPr txBox="1"/>
          <p:nvPr/>
        </p:nvSpPr>
        <p:spPr>
          <a:xfrm>
            <a:off x="4835470" y="3913322"/>
            <a:ext cx="4083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 and leaseback on its real estate assets have improved its liquidity to above 1.5 since 2020</a:t>
            </a:r>
          </a:p>
        </p:txBody>
      </p:sp>
    </p:spTree>
    <p:extLst>
      <p:ext uri="{BB962C8B-B14F-4D97-AF65-F5344CB8AC3E}">
        <p14:creationId xmlns:p14="http://schemas.microsoft.com/office/powerpoint/2010/main" val="2958092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D785E1-74FF-0578-CF95-1D4E707698E1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Comparison </a:t>
            </a:r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W</a:t>
            </a:r>
            <a:r>
              <a:rPr lang="en-US" sz="2800" b="1" kern="1200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ith Rival Com</a:t>
            </a:r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panies</a:t>
            </a:r>
            <a:endParaRPr lang="en-US" sz="2800" b="1" kern="1200" dirty="0">
              <a:solidFill>
                <a:srgbClr val="B1801E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43D8C9-B6F5-10F0-42B9-02D956B40B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1307851"/>
              </p:ext>
            </p:extLst>
          </p:nvPr>
        </p:nvGraphicFramePr>
        <p:xfrm>
          <a:off x="215765" y="731520"/>
          <a:ext cx="4389120" cy="2771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3E349DA-447E-7085-0DB9-C9F299B8B5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34444"/>
              </p:ext>
            </p:extLst>
          </p:nvPr>
        </p:nvGraphicFramePr>
        <p:xfrm>
          <a:off x="4519305" y="731520"/>
          <a:ext cx="4389120" cy="2771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E4CFD5F-445A-A0A2-47C7-9CB65F79CADC}"/>
              </a:ext>
            </a:extLst>
          </p:cNvPr>
          <p:cNvSpPr txBox="1"/>
          <p:nvPr/>
        </p:nvSpPr>
        <p:spPr>
          <a:xfrm>
            <a:off x="248650" y="3573037"/>
            <a:ext cx="43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Gross Margin: 2</a:t>
            </a:r>
            <a:r>
              <a:rPr lang="en-US" sz="1400" baseline="30000" dirty="0"/>
              <a:t>nd</a:t>
            </a:r>
            <a:r>
              <a:rPr lang="en-US" sz="1400" dirty="0"/>
              <a:t> lowest &gt; Penn Entertainment</a:t>
            </a:r>
          </a:p>
          <a:p>
            <a:r>
              <a:rPr lang="en-US" sz="1400" dirty="0"/>
              <a:t>Profit Margin: 2</a:t>
            </a:r>
            <a:r>
              <a:rPr lang="en-US" sz="1400" baseline="30000" dirty="0"/>
              <a:t>nd</a:t>
            </a:r>
            <a:r>
              <a:rPr lang="en-US" sz="1400" dirty="0"/>
              <a:t> highest &lt; Boyd Gaming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97B6C2-A972-946F-9F36-38920811FCEF}"/>
              </a:ext>
            </a:extLst>
          </p:cNvPr>
          <p:cNvSpPr txBox="1"/>
          <p:nvPr/>
        </p:nvSpPr>
        <p:spPr>
          <a:xfrm>
            <a:off x="4787765" y="3573037"/>
            <a:ext cx="43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Debt to Equity: 2</a:t>
            </a:r>
            <a:r>
              <a:rPr lang="en-US" sz="1400" baseline="30000" dirty="0"/>
              <a:t>nd</a:t>
            </a:r>
            <a:r>
              <a:rPr lang="en-US" sz="1400" dirty="0"/>
              <a:t> highest &lt; Caesars </a:t>
            </a:r>
          </a:p>
          <a:p>
            <a:r>
              <a:rPr lang="en-US" sz="1400" dirty="0"/>
              <a:t>Current Ratio: 2</a:t>
            </a:r>
            <a:r>
              <a:rPr lang="en-US" sz="1400" baseline="30000" dirty="0"/>
              <a:t>nd</a:t>
            </a:r>
            <a:r>
              <a:rPr lang="en-US" sz="1400" dirty="0"/>
              <a:t> highest &lt; Wynn Resorts</a:t>
            </a:r>
          </a:p>
        </p:txBody>
      </p:sp>
    </p:spTree>
    <p:extLst>
      <p:ext uri="{BB962C8B-B14F-4D97-AF65-F5344CB8AC3E}">
        <p14:creationId xmlns:p14="http://schemas.microsoft.com/office/powerpoint/2010/main" val="102726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of the economic growth&#10;&#10;Description automatically generated with medium confidence">
            <a:extLst>
              <a:ext uri="{FF2B5EF4-FFF2-40B4-BE49-F238E27FC236}">
                <a16:creationId xmlns:a16="http://schemas.microsoft.com/office/drawing/2014/main" id="{155D714D-381B-0F72-EA57-623EA1DC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87" y="711016"/>
            <a:ext cx="8117073" cy="3606553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D9F3B8BA-53FB-02DC-BDDC-3F087766CE41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altLang="ja-JP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Investment Risk</a:t>
            </a:r>
            <a:endParaRPr lang="en-US" sz="2800" b="1" kern="1200" dirty="0">
              <a:solidFill>
                <a:srgbClr val="B1801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62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90DD7-A26C-DFA7-EEB9-948C7A4BB4F4}"/>
              </a:ext>
            </a:extLst>
          </p:cNvPr>
          <p:cNvSpPr txBox="1"/>
          <p:nvPr/>
        </p:nvSpPr>
        <p:spPr>
          <a:xfrm>
            <a:off x="780893" y="914400"/>
            <a:ext cx="7582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 pitchFamily="34" charset="0"/>
              </a:rPr>
              <a:t>Gaming addiction 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→ More government restrictions</a:t>
            </a: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cs typeface="Arial" panose="020B0604020202020204" pitchFamily="34" charset="0"/>
              </a:rPr>
              <a:t>Loss of online gaming customer </a:t>
            </a:r>
            <a:r>
              <a:rPr lang="en-US" dirty="0">
                <a:cs typeface="Arial" panose="020B0604020202020204" pitchFamily="34" charset="0"/>
              </a:rPr>
              <a:t>i</a:t>
            </a:r>
            <a:r>
              <a:rPr lang="en-US" sz="1800" b="0" dirty="0">
                <a:cs typeface="Arial" panose="020B0604020202020204" pitchFamily="34" charset="0"/>
              </a:rPr>
              <a:t>nformation 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→ Damage to MGM’s reputation and loss of customers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ea typeface="Calibri" panose="020F0502020204030204" pitchFamily="34" charset="0"/>
                <a:cs typeface="Calibri" panose="020F0502020204030204" pitchFamily="34" charset="0"/>
              </a:rPr>
              <a:t>Hurrican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es, typhoons or droughts → Disruption to MGM’s operations</a:t>
            </a:r>
            <a:endParaRPr lang="en-US" sz="1800" b="0" dirty="0"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0479902-D111-CBBB-A023-884A7E9C71FF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ESG</a:t>
            </a:r>
            <a:endParaRPr lang="en-US" sz="2800" b="1" kern="1200" dirty="0">
              <a:solidFill>
                <a:srgbClr val="B1801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6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17CBB0-D6ED-971C-ECA8-5A32D2AF5E0C}"/>
              </a:ext>
            </a:extLst>
          </p:cNvPr>
          <p:cNvSpPr txBox="1"/>
          <p:nvPr/>
        </p:nvSpPr>
        <p:spPr>
          <a:xfrm>
            <a:off x="365760" y="0"/>
            <a:ext cx="495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B84C9F-4039-2C94-3171-B1D7ED0085ED}"/>
              </a:ext>
            </a:extLst>
          </p:cNvPr>
          <p:cNvGraphicFramePr>
            <a:graphicFrameLocks noGrp="1"/>
          </p:cNvGraphicFramePr>
          <p:nvPr/>
        </p:nvGraphicFramePr>
        <p:xfrm>
          <a:off x="2252547" y="1105312"/>
          <a:ext cx="4430751" cy="255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980">
                  <a:extLst>
                    <a:ext uri="{9D8B030D-6E8A-4147-A177-3AD203B41FA5}">
                      <a16:colId xmlns:a16="http://schemas.microsoft.com/office/drawing/2014/main" val="1370458311"/>
                    </a:ext>
                  </a:extLst>
                </a:gridCol>
                <a:gridCol w="1733771">
                  <a:extLst>
                    <a:ext uri="{9D8B030D-6E8A-4147-A177-3AD203B41FA5}">
                      <a16:colId xmlns:a16="http://schemas.microsoft.com/office/drawing/2014/main" val="2369580803"/>
                    </a:ext>
                  </a:extLst>
                </a:gridCol>
              </a:tblGrid>
              <a:tr h="63933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Stock Rating</a:t>
                      </a:r>
                    </a:p>
                  </a:txBody>
                  <a:tcPr>
                    <a:solidFill>
                      <a:srgbClr val="B180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Hold</a:t>
                      </a:r>
                    </a:p>
                  </a:txBody>
                  <a:tcPr>
                    <a:solidFill>
                      <a:srgbClr val="B18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17437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Target Price</a:t>
                      </a:r>
                    </a:p>
                  </a:txBody>
                  <a:tcPr>
                    <a:solidFill>
                      <a:srgbClr val="D29F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$41.79</a:t>
                      </a:r>
                    </a:p>
                  </a:txBody>
                  <a:tcPr>
                    <a:solidFill>
                      <a:srgbClr val="D29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334252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Current Price</a:t>
                      </a:r>
                    </a:p>
                  </a:txBody>
                  <a:tcPr>
                    <a:solidFill>
                      <a:srgbClr val="B180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$44.35</a:t>
                      </a:r>
                    </a:p>
                  </a:txBody>
                  <a:tcPr>
                    <a:solidFill>
                      <a:srgbClr val="B18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90825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Downside</a:t>
                      </a:r>
                    </a:p>
                  </a:txBody>
                  <a:tcPr>
                    <a:solidFill>
                      <a:srgbClr val="D29F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-5.76%</a:t>
                      </a:r>
                    </a:p>
                  </a:txBody>
                  <a:tcPr>
                    <a:solidFill>
                      <a:srgbClr val="D29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9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54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17CBB0-D6ED-971C-ECA8-5A32D2AF5E0C}"/>
              </a:ext>
            </a:extLst>
          </p:cNvPr>
          <p:cNvSpPr txBox="1"/>
          <p:nvPr/>
        </p:nvSpPr>
        <p:spPr>
          <a:xfrm>
            <a:off x="365760" y="0"/>
            <a:ext cx="495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Recommendation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B84C9F-4039-2C94-3171-B1D7ED008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647048"/>
              </p:ext>
            </p:extLst>
          </p:nvPr>
        </p:nvGraphicFramePr>
        <p:xfrm>
          <a:off x="2252547" y="1105312"/>
          <a:ext cx="4430751" cy="255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980">
                  <a:extLst>
                    <a:ext uri="{9D8B030D-6E8A-4147-A177-3AD203B41FA5}">
                      <a16:colId xmlns:a16="http://schemas.microsoft.com/office/drawing/2014/main" val="1370458311"/>
                    </a:ext>
                  </a:extLst>
                </a:gridCol>
                <a:gridCol w="1733771">
                  <a:extLst>
                    <a:ext uri="{9D8B030D-6E8A-4147-A177-3AD203B41FA5}">
                      <a16:colId xmlns:a16="http://schemas.microsoft.com/office/drawing/2014/main" val="2369580803"/>
                    </a:ext>
                  </a:extLst>
                </a:gridCol>
              </a:tblGrid>
              <a:tr h="63933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Stock Rating</a:t>
                      </a:r>
                    </a:p>
                  </a:txBody>
                  <a:tcPr>
                    <a:solidFill>
                      <a:srgbClr val="B180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Hold</a:t>
                      </a:r>
                    </a:p>
                  </a:txBody>
                  <a:tcPr>
                    <a:solidFill>
                      <a:srgbClr val="B18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17437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Target Price</a:t>
                      </a:r>
                    </a:p>
                  </a:txBody>
                  <a:tcPr>
                    <a:solidFill>
                      <a:srgbClr val="D29F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$41.79</a:t>
                      </a:r>
                    </a:p>
                  </a:txBody>
                  <a:tcPr>
                    <a:solidFill>
                      <a:srgbClr val="D29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334252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Current Price</a:t>
                      </a:r>
                    </a:p>
                  </a:txBody>
                  <a:tcPr>
                    <a:solidFill>
                      <a:srgbClr val="B180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$44.35</a:t>
                      </a:r>
                    </a:p>
                  </a:txBody>
                  <a:tcPr>
                    <a:solidFill>
                      <a:srgbClr val="B18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90825"/>
                  </a:ext>
                </a:extLst>
              </a:tr>
              <a:tr h="6393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Downside</a:t>
                      </a:r>
                    </a:p>
                  </a:txBody>
                  <a:tcPr>
                    <a:solidFill>
                      <a:srgbClr val="D29F5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-5.76%</a:t>
                      </a:r>
                    </a:p>
                  </a:txBody>
                  <a:tcPr>
                    <a:solidFill>
                      <a:srgbClr val="D29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9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635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3F706C-2B66-CB9A-8DF4-E5601151A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56" y="1246324"/>
            <a:ext cx="8229600" cy="857250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259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6E3F2-55A2-0C53-DD63-BAC5DE121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42" y="1038229"/>
            <a:ext cx="8503920" cy="280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239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B32F135-E4D0-ECB6-DA1C-F8F5C6377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3202134"/>
              </p:ext>
            </p:extLst>
          </p:nvPr>
        </p:nvGraphicFramePr>
        <p:xfrm>
          <a:off x="1036320" y="904875"/>
          <a:ext cx="7071360" cy="333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8562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FE1ADEC-9F45-0D0B-FC62-66D1C3AAD9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117675"/>
              </p:ext>
            </p:extLst>
          </p:nvPr>
        </p:nvGraphicFramePr>
        <p:xfrm>
          <a:off x="230426" y="254596"/>
          <a:ext cx="8686800" cy="414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858394" imgH="5181663" progId="Excel.Sheet.12">
                  <p:embed/>
                </p:oleObj>
              </mc:Choice>
              <mc:Fallback>
                <p:oleObj name="Worksheet" r:id="rId2" imgW="10858394" imgH="518166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0426" y="254596"/>
                        <a:ext cx="8686800" cy="414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405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4DC23A6-1AE6-F748-C96B-825829CE88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785135"/>
              </p:ext>
            </p:extLst>
          </p:nvPr>
        </p:nvGraphicFramePr>
        <p:xfrm>
          <a:off x="229890" y="317485"/>
          <a:ext cx="8686800" cy="3818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114197" imgH="5760720" progId="Excel.Sheet.12">
                  <p:embed/>
                </p:oleObj>
              </mc:Choice>
              <mc:Fallback>
                <p:oleObj name="Worksheet" r:id="rId2" imgW="13114197" imgH="5760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9890" y="317485"/>
                        <a:ext cx="8686800" cy="3818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5140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1801102-F0D0-122B-A27E-CB9912C95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939228"/>
              </p:ext>
            </p:extLst>
          </p:nvPr>
        </p:nvGraphicFramePr>
        <p:xfrm>
          <a:off x="237644" y="243642"/>
          <a:ext cx="8686800" cy="394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114197" imgH="5943647" progId="Excel.Sheet.12">
                  <p:embed/>
                </p:oleObj>
              </mc:Choice>
              <mc:Fallback>
                <p:oleObj name="Worksheet" r:id="rId2" imgW="13114197" imgH="594364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7644" y="243642"/>
                        <a:ext cx="8686800" cy="394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814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1CE26C9-64DB-A3EC-3F37-A9B9520927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851697"/>
              </p:ext>
            </p:extLst>
          </p:nvPr>
        </p:nvGraphicFramePr>
        <p:xfrm>
          <a:off x="229894" y="293767"/>
          <a:ext cx="8686800" cy="406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114197" imgH="6126575" progId="Excel.Sheet.12">
                  <p:embed/>
                </p:oleObj>
              </mc:Choice>
              <mc:Fallback>
                <p:oleObj name="Worksheet" r:id="rId2" imgW="13114197" imgH="61265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9894" y="293767"/>
                        <a:ext cx="8686800" cy="406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3710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173711D-E801-68F1-905F-569FD64DC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49212"/>
              </p:ext>
            </p:extLst>
          </p:nvPr>
        </p:nvGraphicFramePr>
        <p:xfrm>
          <a:off x="228600" y="0"/>
          <a:ext cx="8686800" cy="453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723655" imgH="7155062" progId="Excel.Sheet.12">
                  <p:embed/>
                </p:oleObj>
              </mc:Choice>
              <mc:Fallback>
                <p:oleObj name="Worksheet" r:id="rId2" imgW="13723655" imgH="715506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600" y="0"/>
                        <a:ext cx="8686800" cy="453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823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5F7E2C4-9DA5-8CF9-7390-69B1181BD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75963"/>
              </p:ext>
            </p:extLst>
          </p:nvPr>
        </p:nvGraphicFramePr>
        <p:xfrm>
          <a:off x="214391" y="206751"/>
          <a:ext cx="8686800" cy="4087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723655" imgH="6454053" progId="Excel.Sheet.12">
                  <p:embed/>
                </p:oleObj>
              </mc:Choice>
              <mc:Fallback>
                <p:oleObj name="Worksheet" r:id="rId2" imgW="13723655" imgH="64540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4391" y="206751"/>
                        <a:ext cx="8686800" cy="4087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7829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64FDC00-3168-70DC-E404-C19F21F2FE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025807"/>
              </p:ext>
            </p:extLst>
          </p:nvPr>
        </p:nvGraphicFramePr>
        <p:xfrm>
          <a:off x="237642" y="289969"/>
          <a:ext cx="8686800" cy="358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723655" imgH="5661794" progId="Excel.Sheet.12">
                  <p:embed/>
                </p:oleObj>
              </mc:Choice>
              <mc:Fallback>
                <p:oleObj name="Worksheet" r:id="rId2" imgW="13723655" imgH="566179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7642" y="289969"/>
                        <a:ext cx="8686800" cy="358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91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391C0420-43B9-4D27-9117-0B1F3C535BBB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Company Overview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E61F61-F3F6-4A13-9EFC-36B561F90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42" y="1317354"/>
            <a:ext cx="4133490" cy="3749965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Founded: 		1986 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Headquarters: 	Las Vegas, Nevada 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Core businesses: 	Casino, Hotel Rooms, 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			Food and Beverage, 					Entertainment, 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			Online Gaming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Market Cap: 		~ 15.6B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FY2022 Revenue: 	~13.1B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Employed: 		~46,000 (as of Dec 2022) 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F96F56-7C60-4849-AD72-327490FA2609}"/>
              </a:ext>
            </a:extLst>
          </p:cNvPr>
          <p:cNvSpPr txBox="1">
            <a:spLocks/>
          </p:cNvSpPr>
          <p:nvPr/>
        </p:nvSpPr>
        <p:spPr>
          <a:xfrm>
            <a:off x="784412" y="1482819"/>
            <a:ext cx="4038600" cy="609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cs typeface="Calibri"/>
            </a:endParaRPr>
          </a:p>
        </p:txBody>
      </p:sp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CC54899D-4F46-E9C8-C563-F15B3577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86" y="844658"/>
            <a:ext cx="4641291" cy="265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1C1B8-DE03-EF15-6B06-2271AB04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09" y="3356578"/>
            <a:ext cx="1310827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F1DA8-ECC5-EA0B-50FA-9C803380A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78" y="3394922"/>
            <a:ext cx="1463040" cy="800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C98BF1-0D73-4D2F-06D5-3AE9C5B31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60" y="3367532"/>
            <a:ext cx="1463040" cy="9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0726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9FB1ADD-FA60-A892-DB04-212789A51A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75391"/>
              </p:ext>
            </p:extLst>
          </p:nvPr>
        </p:nvGraphicFramePr>
        <p:xfrm>
          <a:off x="237639" y="277706"/>
          <a:ext cx="8686800" cy="413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4813280" imgH="7040785" progId="Excel.Sheet.12">
                  <p:embed/>
                </p:oleObj>
              </mc:Choice>
              <mc:Fallback>
                <p:oleObj name="Worksheet" r:id="rId2" imgW="14813280" imgH="704078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7639" y="277706"/>
                        <a:ext cx="8686800" cy="413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882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2B2223-8290-CD80-F47F-08B40ED10791}"/>
              </a:ext>
            </a:extLst>
          </p:cNvPr>
          <p:cNvSpPr txBox="1"/>
          <p:nvPr/>
        </p:nvSpPr>
        <p:spPr>
          <a:xfrm>
            <a:off x="658682" y="3223652"/>
            <a:ext cx="351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In 2022, Revenue in Macau was only 5%. </a:t>
            </a:r>
          </a:p>
          <a:p>
            <a:pPr algn="just"/>
            <a:r>
              <a:rPr lang="en-US" sz="1400" dirty="0"/>
              <a:t>Then, increased to 17% in the 1</a:t>
            </a:r>
            <a:r>
              <a:rPr lang="en-US" sz="1400" baseline="30000" dirty="0"/>
              <a:t>st</a:t>
            </a:r>
            <a:r>
              <a:rPr lang="en-US" sz="1400" dirty="0"/>
              <a:t> half of 2023.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B65D46-B9FB-4E65-2718-C612BB88B8B5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Revenue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F6422D3-89D5-CC02-218B-8BDDB8FFC4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836333"/>
              </p:ext>
            </p:extLst>
          </p:nvPr>
        </p:nvGraphicFramePr>
        <p:xfrm>
          <a:off x="183120" y="677152"/>
          <a:ext cx="4577715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158D45E-B769-4BA2-2827-1D06A075E2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6693629"/>
              </p:ext>
            </p:extLst>
          </p:nvPr>
        </p:nvGraphicFramePr>
        <p:xfrm>
          <a:off x="4395197" y="677152"/>
          <a:ext cx="4572000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364131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B65D46-B9FB-4E65-2718-C612BB88B8B5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Acquisitions (2018-2023)</a:t>
            </a:r>
            <a:endParaRPr lang="en-US" sz="2800" b="1" kern="1200" dirty="0">
              <a:solidFill>
                <a:srgbClr val="B1801E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2582-10AC-AD67-AF66-128F4C6D5051}"/>
              </a:ext>
            </a:extLst>
          </p:cNvPr>
          <p:cNvGrpSpPr/>
          <p:nvPr/>
        </p:nvGrpSpPr>
        <p:grpSpPr>
          <a:xfrm>
            <a:off x="648003" y="914400"/>
            <a:ext cx="3707026" cy="1905089"/>
            <a:chOff x="919218" y="1209843"/>
            <a:chExt cx="3707026" cy="190508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804E30C-63A2-63F7-1840-6E4B8C5812FA}"/>
                </a:ext>
              </a:extLst>
            </p:cNvPr>
            <p:cNvSpPr/>
            <p:nvPr/>
          </p:nvSpPr>
          <p:spPr>
            <a:xfrm>
              <a:off x="919218" y="1209843"/>
              <a:ext cx="3707026" cy="263367"/>
            </a:xfrm>
            <a:custGeom>
              <a:avLst/>
              <a:gdLst>
                <a:gd name="connsiteX0" fmla="*/ 0 w 1991881"/>
                <a:gd name="connsiteY0" fmla="*/ 0 h 288000"/>
                <a:gd name="connsiteX1" fmla="*/ 1991881 w 1991881"/>
                <a:gd name="connsiteY1" fmla="*/ 0 h 288000"/>
                <a:gd name="connsiteX2" fmla="*/ 1991881 w 1991881"/>
                <a:gd name="connsiteY2" fmla="*/ 288000 h 288000"/>
                <a:gd name="connsiteX3" fmla="*/ 0 w 1991881"/>
                <a:gd name="connsiteY3" fmla="*/ 288000 h 288000"/>
                <a:gd name="connsiteX4" fmla="*/ 0 w 1991881"/>
                <a:gd name="connsiteY4" fmla="*/ 0 h 2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1881" h="288000">
                  <a:moveTo>
                    <a:pt x="0" y="0"/>
                  </a:moveTo>
                  <a:lnTo>
                    <a:pt x="1991881" y="0"/>
                  </a:lnTo>
                  <a:lnTo>
                    <a:pt x="1991881" y="288000"/>
                  </a:lnTo>
                  <a:lnTo>
                    <a:pt x="0" y="28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801E"/>
            </a:solidFill>
            <a:ln>
              <a:solidFill>
                <a:srgbClr val="B1801E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Sports Betting and </a:t>
              </a:r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iGaming</a:t>
              </a:r>
              <a:endParaRPr lang="en-US" sz="11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BFD0F1-712A-8B6A-89D1-3D0FD2CC261B}"/>
                </a:ext>
              </a:extLst>
            </p:cNvPr>
            <p:cNvSpPr/>
            <p:nvPr/>
          </p:nvSpPr>
          <p:spPr>
            <a:xfrm>
              <a:off x="919218" y="1482345"/>
              <a:ext cx="3707026" cy="1632587"/>
            </a:xfrm>
            <a:custGeom>
              <a:avLst/>
              <a:gdLst>
                <a:gd name="connsiteX0" fmla="*/ 0 w 1991881"/>
                <a:gd name="connsiteY0" fmla="*/ 0 h 631349"/>
                <a:gd name="connsiteX1" fmla="*/ 1991881 w 1991881"/>
                <a:gd name="connsiteY1" fmla="*/ 0 h 631349"/>
                <a:gd name="connsiteX2" fmla="*/ 1991881 w 1991881"/>
                <a:gd name="connsiteY2" fmla="*/ 631349 h 631349"/>
                <a:gd name="connsiteX3" fmla="*/ 0 w 1991881"/>
                <a:gd name="connsiteY3" fmla="*/ 631349 h 631349"/>
                <a:gd name="connsiteX4" fmla="*/ 0 w 1991881"/>
                <a:gd name="connsiteY4" fmla="*/ 0 h 6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1881" h="631349">
                  <a:moveTo>
                    <a:pt x="0" y="0"/>
                  </a:moveTo>
                  <a:lnTo>
                    <a:pt x="1991881" y="0"/>
                  </a:lnTo>
                  <a:lnTo>
                    <a:pt x="1991881" y="631349"/>
                  </a:lnTo>
                  <a:lnTo>
                    <a:pt x="0" y="631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rgbClr val="B1801E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674" tIns="58674" rIns="78232" bIns="88011" numCol="1" spcCol="1270" anchor="t" anchorCtr="0">
              <a:noAutofit/>
            </a:bodyPr>
            <a:lstStyle/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</a:rPr>
                <a:t>Formed </a:t>
              </a:r>
              <a:r>
                <a:rPr lang="en-US" sz="1200" dirty="0" err="1">
                  <a:solidFill>
                    <a:schemeClr val="tx1"/>
                  </a:solidFill>
                </a:rPr>
                <a:t>BetMGM</a:t>
              </a:r>
              <a:r>
                <a:rPr lang="en-US" sz="1200" dirty="0">
                  <a:solidFill>
                    <a:schemeClr val="tx1"/>
                  </a:solidFill>
                </a:rPr>
                <a:t> (2018)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</a:rPr>
                <a:t>Acquired </a:t>
              </a:r>
              <a:r>
                <a:rPr lang="en-US" sz="1200" dirty="0" err="1">
                  <a:solidFill>
                    <a:schemeClr val="tx1"/>
                  </a:solidFill>
                </a:rPr>
                <a:t>LeoVegas</a:t>
              </a:r>
              <a:r>
                <a:rPr lang="en-US" sz="1200" dirty="0">
                  <a:solidFill>
                    <a:schemeClr val="tx1"/>
                  </a:solidFill>
                </a:rPr>
                <a:t> (2022)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</a:rPr>
                <a:t>To acquire Push Gaming (Digital Gaming Developer) in 2023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85E7ED-8A57-8C8D-6509-03F87356ADFE}"/>
              </a:ext>
            </a:extLst>
          </p:cNvPr>
          <p:cNvGrpSpPr/>
          <p:nvPr/>
        </p:nvGrpSpPr>
        <p:grpSpPr>
          <a:xfrm>
            <a:off x="4783461" y="914400"/>
            <a:ext cx="3707026" cy="1905089"/>
            <a:chOff x="4698222" y="1433226"/>
            <a:chExt cx="3707026" cy="190508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AA6212-6BB8-A2B0-5597-880C51303F8A}"/>
                </a:ext>
              </a:extLst>
            </p:cNvPr>
            <p:cNvSpPr/>
            <p:nvPr/>
          </p:nvSpPr>
          <p:spPr>
            <a:xfrm>
              <a:off x="4698222" y="1433226"/>
              <a:ext cx="3707026" cy="263367"/>
            </a:xfrm>
            <a:custGeom>
              <a:avLst/>
              <a:gdLst>
                <a:gd name="connsiteX0" fmla="*/ 0 w 1991881"/>
                <a:gd name="connsiteY0" fmla="*/ 0 h 288000"/>
                <a:gd name="connsiteX1" fmla="*/ 1991881 w 1991881"/>
                <a:gd name="connsiteY1" fmla="*/ 0 h 288000"/>
                <a:gd name="connsiteX2" fmla="*/ 1991881 w 1991881"/>
                <a:gd name="connsiteY2" fmla="*/ 288000 h 288000"/>
                <a:gd name="connsiteX3" fmla="*/ 0 w 1991881"/>
                <a:gd name="connsiteY3" fmla="*/ 288000 h 288000"/>
                <a:gd name="connsiteX4" fmla="*/ 0 w 1991881"/>
                <a:gd name="connsiteY4" fmla="*/ 0 h 2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1881" h="288000">
                  <a:moveTo>
                    <a:pt x="0" y="0"/>
                  </a:moveTo>
                  <a:lnTo>
                    <a:pt x="1991881" y="0"/>
                  </a:lnTo>
                  <a:lnTo>
                    <a:pt x="1991881" y="288000"/>
                  </a:lnTo>
                  <a:lnTo>
                    <a:pt x="0" y="28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801E"/>
            </a:solidFill>
            <a:ln>
              <a:solidFill>
                <a:srgbClr val="B1801E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Resorts and Casinos</a:t>
              </a:r>
              <a:endParaRPr lang="en-US" sz="11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64F5493-8435-EBE8-4F16-9A5962D7721C}"/>
                </a:ext>
              </a:extLst>
            </p:cNvPr>
            <p:cNvSpPr/>
            <p:nvPr/>
          </p:nvSpPr>
          <p:spPr>
            <a:xfrm>
              <a:off x="4698222" y="1705728"/>
              <a:ext cx="3707026" cy="1632587"/>
            </a:xfrm>
            <a:custGeom>
              <a:avLst/>
              <a:gdLst>
                <a:gd name="connsiteX0" fmla="*/ 0 w 1991881"/>
                <a:gd name="connsiteY0" fmla="*/ 0 h 631349"/>
                <a:gd name="connsiteX1" fmla="*/ 1991881 w 1991881"/>
                <a:gd name="connsiteY1" fmla="*/ 0 h 631349"/>
                <a:gd name="connsiteX2" fmla="*/ 1991881 w 1991881"/>
                <a:gd name="connsiteY2" fmla="*/ 631349 h 631349"/>
                <a:gd name="connsiteX3" fmla="*/ 0 w 1991881"/>
                <a:gd name="connsiteY3" fmla="*/ 631349 h 631349"/>
                <a:gd name="connsiteX4" fmla="*/ 0 w 1991881"/>
                <a:gd name="connsiteY4" fmla="*/ 0 h 6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1881" h="631349">
                  <a:moveTo>
                    <a:pt x="0" y="0"/>
                  </a:moveTo>
                  <a:lnTo>
                    <a:pt x="1991881" y="0"/>
                  </a:lnTo>
                  <a:lnTo>
                    <a:pt x="1991881" y="631349"/>
                  </a:lnTo>
                  <a:lnTo>
                    <a:pt x="0" y="631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rgbClr val="B1801E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674" tIns="58674" rIns="78232" bIns="88011" numCol="1" spcCol="1270" anchor="t" anchorCtr="0">
              <a:noAutofit/>
            </a:bodyPr>
            <a:lstStyle/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</a:rPr>
                <a:t>Acquired Empire City (2019)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</a:rPr>
                <a:t>Acquired the remaining 50% of CityCenter (2021)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</a:rPr>
                <a:t>Formed JV with </a:t>
              </a:r>
              <a:r>
                <a:rPr lang="en-US" sz="1200" dirty="0" err="1">
                  <a:solidFill>
                    <a:schemeClr val="tx1"/>
                  </a:solidFill>
                </a:rPr>
                <a:t>Orix</a:t>
              </a:r>
              <a:r>
                <a:rPr lang="en-US" sz="1200" dirty="0">
                  <a:solidFill>
                    <a:schemeClr val="tx1"/>
                  </a:solidFill>
                </a:rPr>
                <a:t> to develop a resort in Japan (2021)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</a:rPr>
                <a:t>Acquired The Cosmopolitan (2022)</a:t>
              </a:r>
            </a:p>
            <a:p>
              <a:pPr marL="171450" indent="-171450">
                <a:buFontTx/>
                <a:buChar char="-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</a:rPr>
                <a:t>Sold Circus </a:t>
              </a:r>
              <a:r>
                <a:rPr lang="en-US" sz="1200" dirty="0" err="1">
                  <a:solidFill>
                    <a:schemeClr val="tx1"/>
                  </a:solidFill>
                </a:rPr>
                <a:t>Circus</a:t>
              </a:r>
              <a:r>
                <a:rPr lang="en-US" sz="1200" dirty="0">
                  <a:solidFill>
                    <a:schemeClr val="tx1"/>
                  </a:solidFill>
                </a:rPr>
                <a:t> (2019), The Mirage (2022), Gold Strike Tunica (2023)</a:t>
              </a:r>
            </a:p>
            <a:p>
              <a:pPr marL="171450" indent="-171450">
                <a:buFontTx/>
                <a:buChar char="-"/>
              </a:pPr>
              <a:endParaRPr lang="en-US" sz="1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3B594AD-9FC8-8A7C-9431-4D671EDDCC76}"/>
              </a:ext>
            </a:extLst>
          </p:cNvPr>
          <p:cNvSpPr/>
          <p:nvPr/>
        </p:nvSpPr>
        <p:spPr>
          <a:xfrm>
            <a:off x="2344295" y="2944678"/>
            <a:ext cx="325465" cy="3719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3945667F-BC12-7F90-8131-B6C12386CDD3}"/>
              </a:ext>
            </a:extLst>
          </p:cNvPr>
          <p:cNvSpPr/>
          <p:nvPr/>
        </p:nvSpPr>
        <p:spPr>
          <a:xfrm>
            <a:off x="6474241" y="2944678"/>
            <a:ext cx="325465" cy="3719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4704B6-839D-00CA-8542-7491CAD4376B}"/>
              </a:ext>
            </a:extLst>
          </p:cNvPr>
          <p:cNvSpPr txBox="1"/>
          <p:nvPr/>
        </p:nvSpPr>
        <p:spPr>
          <a:xfrm>
            <a:off x="648003" y="3479368"/>
            <a:ext cx="370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Market share of 16% in Sports Betting and iGaming in the 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654B86-9DD6-E4A4-2A78-3CA8144CAD5D}"/>
              </a:ext>
            </a:extLst>
          </p:cNvPr>
          <p:cNvSpPr txBox="1"/>
          <p:nvPr/>
        </p:nvSpPr>
        <p:spPr>
          <a:xfrm>
            <a:off x="4767985" y="3469039"/>
            <a:ext cx="37070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Hotel Rooms: ~45,000</a:t>
            </a:r>
          </a:p>
          <a:p>
            <a:pPr algn="ctr"/>
            <a:r>
              <a:rPr lang="en-US" dirty="0"/>
              <a:t>Casino Square Footage: ~2.56M</a:t>
            </a:r>
          </a:p>
          <a:p>
            <a:pPr algn="ctr"/>
            <a:r>
              <a:rPr lang="en-US" sz="1400" dirty="0"/>
              <a:t>(as of Dec 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901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C5506C61-6B7A-6384-2597-C76ABC1339D4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Industry Analysis</a:t>
            </a:r>
            <a:endParaRPr lang="en-US" sz="2800" b="1" kern="1200" dirty="0">
              <a:solidFill>
                <a:srgbClr val="B1801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68C60-979B-8DBF-96B4-BDCA1473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011" y="1185620"/>
            <a:ext cx="4843732" cy="2482089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EBFEF57-26E8-10E1-1CEA-57631202C2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765433"/>
              </p:ext>
            </p:extLst>
          </p:nvPr>
        </p:nvGraphicFramePr>
        <p:xfrm>
          <a:off x="108490" y="805912"/>
          <a:ext cx="4570095" cy="2923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0BE395D-4678-2C73-6424-6DE9F87B4188}"/>
              </a:ext>
            </a:extLst>
          </p:cNvPr>
          <p:cNvSpPr txBox="1"/>
          <p:nvPr/>
        </p:nvSpPr>
        <p:spPr>
          <a:xfrm>
            <a:off x="5339165" y="867903"/>
            <a:ext cx="2417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Gaming Revenue in U.S.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FEB6C-0A7B-55A9-F58E-B0880AEC1F1C}"/>
              </a:ext>
            </a:extLst>
          </p:cNvPr>
          <p:cNvSpPr txBox="1"/>
          <p:nvPr/>
        </p:nvSpPr>
        <p:spPr>
          <a:xfrm>
            <a:off x="85243" y="3628964"/>
            <a:ext cx="1937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Source: Statista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2EC46-B3E2-F283-7FE7-FBF035802BD5}"/>
              </a:ext>
            </a:extLst>
          </p:cNvPr>
          <p:cNvSpPr txBox="1"/>
          <p:nvPr/>
        </p:nvSpPr>
        <p:spPr>
          <a:xfrm>
            <a:off x="4708921" y="3579888"/>
            <a:ext cx="2547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Source: American Gaming Association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E7BE9E-FF58-131B-DA07-E08999FAA53E}"/>
              </a:ext>
            </a:extLst>
          </p:cNvPr>
          <p:cNvSpPr txBox="1"/>
          <p:nvPr/>
        </p:nvSpPr>
        <p:spPr>
          <a:xfrm>
            <a:off x="4655338" y="3875185"/>
            <a:ext cx="4077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Covid-19 has accelerated the growth of iGaming in the US.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6BAF0-9544-A04C-7267-215DF131C891}"/>
              </a:ext>
            </a:extLst>
          </p:cNvPr>
          <p:cNvSpPr txBox="1"/>
          <p:nvPr/>
        </p:nvSpPr>
        <p:spPr>
          <a:xfrm>
            <a:off x="96232" y="3895850"/>
            <a:ext cx="407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China lifted its zero Covid-19 policy in Feb 2023.</a:t>
            </a:r>
          </a:p>
        </p:txBody>
      </p:sp>
    </p:spTree>
    <p:extLst>
      <p:ext uri="{BB962C8B-B14F-4D97-AF65-F5344CB8AC3E}">
        <p14:creationId xmlns:p14="http://schemas.microsoft.com/office/powerpoint/2010/main" val="49773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C5506C61-6B7A-6384-2597-C76ABC1339D4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iGaming and Sports Betting in the US</a:t>
            </a:r>
            <a:endParaRPr lang="en-US" sz="2800" b="1" kern="1200" dirty="0">
              <a:solidFill>
                <a:srgbClr val="B1801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26006-F424-E86D-9310-66E6B255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82" y="764720"/>
            <a:ext cx="3532064" cy="3200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38C2B8-8BEE-EB90-B78B-D276B65CE3AC}"/>
              </a:ext>
            </a:extLst>
          </p:cNvPr>
          <p:cNvSpPr txBox="1"/>
          <p:nvPr/>
        </p:nvSpPr>
        <p:spPr>
          <a:xfrm>
            <a:off x="325462" y="3872603"/>
            <a:ext cx="364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Legalization of iGaming is being considered in Indiana, Illinois, New York, and other states.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92E89-85EE-5776-1E73-0FE0C8002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54" y="829159"/>
            <a:ext cx="5247964" cy="1797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2E3933-6C2F-405D-1F1B-35AA8595E8FB}"/>
              </a:ext>
            </a:extLst>
          </p:cNvPr>
          <p:cNvSpPr txBox="1"/>
          <p:nvPr/>
        </p:nvSpPr>
        <p:spPr>
          <a:xfrm>
            <a:off x="3786757" y="2699902"/>
            <a:ext cx="472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U.S. Supreme Court permitted sports betting in 2018.</a:t>
            </a:r>
          </a:p>
          <a:p>
            <a:r>
              <a:rPr lang="en-US" sz="1400" dirty="0"/>
              <a:t>In 2022, sports betting is available in 32 states.  </a:t>
            </a:r>
          </a:p>
        </p:txBody>
      </p:sp>
    </p:spTree>
    <p:extLst>
      <p:ext uri="{BB962C8B-B14F-4D97-AF65-F5344CB8AC3E}">
        <p14:creationId xmlns:p14="http://schemas.microsoft.com/office/powerpoint/2010/main" val="356186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81F2062-A4EE-A2EA-4CF7-34BB24278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725224"/>
              </p:ext>
            </p:extLst>
          </p:nvPr>
        </p:nvGraphicFramePr>
        <p:xfrm>
          <a:off x="4477681" y="767596"/>
          <a:ext cx="4389120" cy="2599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3686264-D6EC-CBDD-F259-FFC1AF9222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907164"/>
              </p:ext>
            </p:extLst>
          </p:nvPr>
        </p:nvGraphicFramePr>
        <p:xfrm>
          <a:off x="240218" y="804123"/>
          <a:ext cx="4389120" cy="285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71035FA1-A46E-0E7B-AD13-A9CEFE196EC7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Number of Visito</a:t>
            </a:r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rs and Consumer Sentiment</a:t>
            </a:r>
            <a:endParaRPr lang="en-US" sz="2800" b="1" kern="1200" dirty="0">
              <a:solidFill>
                <a:srgbClr val="B1801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1D020-7F79-8832-844C-7F9C9B4A3129}"/>
              </a:ext>
            </a:extLst>
          </p:cNvPr>
          <p:cNvSpPr txBox="1"/>
          <p:nvPr/>
        </p:nvSpPr>
        <p:spPr>
          <a:xfrm>
            <a:off x="240218" y="3797081"/>
            <a:ext cx="423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Jan to Jul 2023, # of visitors recovered to 96% of 2019 level.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C1F1C-DAFA-8E8D-0C35-B2C1E064AD33}"/>
              </a:ext>
            </a:extLst>
          </p:cNvPr>
          <p:cNvSpPr txBox="1"/>
          <p:nvPr/>
        </p:nvSpPr>
        <p:spPr>
          <a:xfrm>
            <a:off x="185980" y="3528227"/>
            <a:ext cx="3254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Source: Las Vegas Convention and Visitors Authority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536AD-BD94-A658-D788-924F5020DEEA}"/>
              </a:ext>
            </a:extLst>
          </p:cNvPr>
          <p:cNvSpPr txBox="1"/>
          <p:nvPr/>
        </p:nvSpPr>
        <p:spPr>
          <a:xfrm>
            <a:off x="4677916" y="3463655"/>
            <a:ext cx="1937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Source: FRED</a:t>
            </a:r>
          </a:p>
        </p:txBody>
      </p:sp>
    </p:spTree>
    <p:extLst>
      <p:ext uri="{BB962C8B-B14F-4D97-AF65-F5344CB8AC3E}">
        <p14:creationId xmlns:p14="http://schemas.microsoft.com/office/powerpoint/2010/main" val="165589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A5A37FF-FADA-45AB-A88A-57C3FBBC6ADD}"/>
              </a:ext>
            </a:extLst>
          </p:cNvPr>
          <p:cNvSpPr txBox="1"/>
          <p:nvPr/>
        </p:nvSpPr>
        <p:spPr>
          <a:xfrm>
            <a:off x="4939990" y="944604"/>
            <a:ext cx="37468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29F53"/>
                </a:solidFill>
              </a:rPr>
              <a:t>Competitive Rivalry: High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More than 450 commercial casinos in the US</a:t>
            </a:r>
          </a:p>
          <a:p>
            <a:endParaRPr lang="en-US" dirty="0">
              <a:solidFill>
                <a:srgbClr val="D29F53"/>
              </a:solidFill>
            </a:endParaRPr>
          </a:p>
          <a:p>
            <a:r>
              <a:rPr lang="en-US" dirty="0">
                <a:solidFill>
                  <a:srgbClr val="D29F53"/>
                </a:solidFill>
              </a:rPr>
              <a:t>Threat of New Entry: 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Difficulty in obtaining gaming licenses in each country</a:t>
            </a:r>
          </a:p>
          <a:p>
            <a:endParaRPr lang="en-US" dirty="0">
              <a:solidFill>
                <a:srgbClr val="D29F53"/>
              </a:solidFill>
            </a:endParaRPr>
          </a:p>
          <a:p>
            <a:r>
              <a:rPr lang="en-US" dirty="0">
                <a:solidFill>
                  <a:srgbClr val="D29F53"/>
                </a:solidFill>
              </a:rPr>
              <a:t>Threat of Substitution: High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Increasing number of online gaming sites 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CCFAED0-BE2E-AC38-BC37-156162EB26C4}"/>
              </a:ext>
            </a:extLst>
          </p:cNvPr>
          <p:cNvSpPr txBox="1">
            <a:spLocks/>
          </p:cNvSpPr>
          <p:nvPr/>
        </p:nvSpPr>
        <p:spPr>
          <a:xfrm>
            <a:off x="365760" y="0"/>
            <a:ext cx="8229600" cy="53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ckwell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B1801E"/>
                </a:solidFill>
                <a:latin typeface="+mj-lt"/>
                <a:cs typeface="Arial" panose="020B0604020202020204" pitchFamily="34" charset="0"/>
              </a:rPr>
              <a:t>Porter’s Five Forces</a:t>
            </a:r>
            <a:endParaRPr lang="en-US" sz="2800" b="1" kern="1200" dirty="0">
              <a:solidFill>
                <a:srgbClr val="B1801E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3D18ADE-9050-4439-B482-86AC0466B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90493"/>
              </p:ext>
            </p:extLst>
          </p:nvPr>
        </p:nvGraphicFramePr>
        <p:xfrm>
          <a:off x="91897" y="958215"/>
          <a:ext cx="4899660" cy="3227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1146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152464E9BB8B4D8F4BF7D65C5AFAE0" ma:contentTypeVersion="2" ma:contentTypeDescription="Create a new document." ma:contentTypeScope="" ma:versionID="259e5106fc8295b0662c1a2af5587da4">
  <xsd:schema xmlns:xsd="http://www.w3.org/2001/XMLSchema" xmlns:xs="http://www.w3.org/2001/XMLSchema" xmlns:p="http://schemas.microsoft.com/office/2006/metadata/properties" xmlns:ns2="9948988a-b5c7-443e-a322-eb59db6d1ac5" targetNamespace="http://schemas.microsoft.com/office/2006/metadata/properties" ma:root="true" ma:fieldsID="c5b56e34e68b4765b9e02272c7b02f96" ns2:_="">
    <xsd:import namespace="9948988a-b5c7-443e-a322-eb59db6d1a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8988a-b5c7-443e-a322-eb59db6d1a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DF70AF-24F0-40A9-87E0-97AD6DF202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48988a-b5c7-443e-a322-eb59db6d1a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5B1313-B8DF-496C-8336-4207B00D39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88CFEB-1472-44ED-808B-E5DF6E1DE259}">
  <ds:schemaRefs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9948988a-b5c7-443e-a322-eb59db6d1ac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3236</TotalTime>
  <Words>1040</Words>
  <Application>Microsoft Office PowerPoint</Application>
  <PresentationFormat>On-screen Show (16:9)</PresentationFormat>
  <Paragraphs>215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Rockwell</vt:lpstr>
      <vt:lpstr>Wingdings</vt:lpstr>
      <vt:lpstr>Office Theme</vt:lpstr>
      <vt:lpstr>Custom Design</vt:lpstr>
      <vt:lpstr>office theme</vt:lpstr>
      <vt:lpstr>Worksheet</vt:lpstr>
      <vt:lpstr>MGM Resorts International (MGM) Analyst: Yada So Portfolio Manager: Lien Chau Valuation Date: September 01,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 of Information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Seattle University</dc:creator>
  <cp:lastModifiedBy>yada so</cp:lastModifiedBy>
  <cp:revision>92</cp:revision>
  <dcterms:created xsi:type="dcterms:W3CDTF">2014-04-24T22:34:56Z</dcterms:created>
  <dcterms:modified xsi:type="dcterms:W3CDTF">2023-09-12T23:04:44Z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0x010100C1152464E9BB8B4D8F4BF7D65C5AFAE0</vt:lpwstr>
  </property>
</Properties>
</file>